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8" r:id="rId2"/>
    <p:sldId id="256" r:id="rId3"/>
    <p:sldId id="290" r:id="rId4"/>
    <p:sldId id="294" r:id="rId5"/>
    <p:sldId id="274" r:id="rId6"/>
    <p:sldId id="257" r:id="rId7"/>
    <p:sldId id="300" r:id="rId8"/>
    <p:sldId id="280" r:id="rId9"/>
    <p:sldId id="259" r:id="rId10"/>
    <p:sldId id="292" r:id="rId11"/>
    <p:sldId id="263" r:id="rId12"/>
    <p:sldId id="282" r:id="rId13"/>
    <p:sldId id="264" r:id="rId14"/>
    <p:sldId id="283" r:id="rId15"/>
    <p:sldId id="284" r:id="rId16"/>
    <p:sldId id="285" r:id="rId17"/>
    <p:sldId id="286" r:id="rId18"/>
    <p:sldId id="268" r:id="rId19"/>
    <p:sldId id="270" r:id="rId20"/>
    <p:sldId id="291" r:id="rId21"/>
    <p:sldId id="296" r:id="rId22"/>
    <p:sldId id="2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Introductory" id="{F6D2F7F2-FDB9-4CB8-BC56-BFF4DF87F81E}">
          <p14:sldIdLst>
            <p14:sldId id="288"/>
          </p14:sldIdLst>
        </p14:section>
        <p14:section name="Home" id="{B676423B-E24F-45E9-8EE0-5A913B908F8F}">
          <p14:sldIdLst>
            <p14:sldId id="256"/>
          </p14:sldIdLst>
        </p14:section>
        <p14:section name="Team" id="{45076915-FEAA-4138-944D-F97F971383C9}">
          <p14:sldIdLst>
            <p14:sldId id="290"/>
          </p14:sldIdLst>
        </p14:section>
        <p14:section name="Problem Statement" id="{E50B6ADC-CD66-4AB6-BF37-DC1EB6B957F1}">
          <p14:sldIdLst>
            <p14:sldId id="294"/>
          </p14:sldIdLst>
        </p14:section>
        <p14:section name="Data Capturing" id="{20E28CA4-24AE-46D5-B05F-60388A266AB3}">
          <p14:sldIdLst>
            <p14:sldId id="274"/>
          </p14:sldIdLst>
        </p14:section>
        <p14:section name="Data Cleaning" id="{4EE2BCA3-F3E2-448A-9DE8-799B109F64DA}">
          <p14:sldIdLst>
            <p14:sldId id="257"/>
            <p14:sldId id="300"/>
          </p14:sldIdLst>
        </p14:section>
        <p14:section name="Feature Extraction" id="{11569D0F-B036-4A10-94CC-7020D5F15590}">
          <p14:sldIdLst>
            <p14:sldId id="280"/>
            <p14:sldId id="259"/>
          </p14:sldIdLst>
        </p14:section>
        <p14:section name="NLP Viz" id="{AC919149-DE92-4726-A0C6-77733D93B5B1}">
          <p14:sldIdLst>
            <p14:sldId id="292"/>
          </p14:sldIdLst>
        </p14:section>
        <p14:section name="Algorithm Selection" id="{2C9900E6-2564-4BFE-8B8D-DD37983EB98E}">
          <p14:sldIdLst>
            <p14:sldId id="263"/>
            <p14:sldId id="282"/>
            <p14:sldId id="264"/>
            <p14:sldId id="283"/>
            <p14:sldId id="284"/>
            <p14:sldId id="285"/>
            <p14:sldId id="286"/>
          </p14:sldIdLst>
        </p14:section>
        <p14:section name="Evaluation" id="{692DB9A8-174A-4DC5-9373-A051947298B8}">
          <p14:sldIdLst>
            <p14:sldId id="268"/>
            <p14:sldId id="270"/>
            <p14:sldId id="291"/>
          </p14:sldIdLst>
        </p14:section>
        <p14:section name="Conclusion" id="{E983F5DA-368D-F94A-82C1-5ABDA246B8E9}">
          <p14:sldIdLst>
            <p14:sldId id="296"/>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D8168-3CBB-45BB-84F4-BDB231E0131B}" v="1" dt="2020-04-28T03:29:34.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9" autoAdjust="0"/>
    <p:restoredTop sz="95238" autoAdjust="0"/>
  </p:normalViewPr>
  <p:slideViewPr>
    <p:cSldViewPr snapToGrid="0">
      <p:cViewPr varScale="1">
        <p:scale>
          <a:sx n="113" d="100"/>
          <a:sy n="113" d="100"/>
        </p:scale>
        <p:origin x="256" y="176"/>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a:t>
            </a:fld>
            <a:endParaRPr lang="en-US"/>
          </a:p>
        </p:txBody>
      </p:sp>
    </p:spTree>
    <p:extLst>
      <p:ext uri="{BB962C8B-B14F-4D97-AF65-F5344CB8AC3E}">
        <p14:creationId xmlns:p14="http://schemas.microsoft.com/office/powerpoint/2010/main" val="30800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2</a:t>
            </a:fld>
            <a:endParaRPr lang="en-US"/>
          </a:p>
        </p:txBody>
      </p:sp>
    </p:spTree>
    <p:extLst>
      <p:ext uri="{BB962C8B-B14F-4D97-AF65-F5344CB8AC3E}">
        <p14:creationId xmlns:p14="http://schemas.microsoft.com/office/powerpoint/2010/main" val="23476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12</a:t>
            </a:fld>
            <a:endParaRPr lang="en-US"/>
          </a:p>
        </p:txBody>
      </p:sp>
    </p:spTree>
    <p:extLst>
      <p:ext uri="{BB962C8B-B14F-4D97-AF65-F5344CB8AC3E}">
        <p14:creationId xmlns:p14="http://schemas.microsoft.com/office/powerpoint/2010/main" val="203211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15</a:t>
            </a:fld>
            <a:endParaRPr lang="en-US"/>
          </a:p>
        </p:txBody>
      </p:sp>
    </p:spTree>
    <p:extLst>
      <p:ext uri="{BB962C8B-B14F-4D97-AF65-F5344CB8AC3E}">
        <p14:creationId xmlns:p14="http://schemas.microsoft.com/office/powerpoint/2010/main" val="277357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16</a:t>
            </a:fld>
            <a:endParaRPr lang="en-US"/>
          </a:p>
        </p:txBody>
      </p:sp>
    </p:spTree>
    <p:extLst>
      <p:ext uri="{BB962C8B-B14F-4D97-AF65-F5344CB8AC3E}">
        <p14:creationId xmlns:p14="http://schemas.microsoft.com/office/powerpoint/2010/main" val="28513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17</a:t>
            </a:fld>
            <a:endParaRPr lang="en-US"/>
          </a:p>
        </p:txBody>
      </p:sp>
    </p:spTree>
    <p:extLst>
      <p:ext uri="{BB962C8B-B14F-4D97-AF65-F5344CB8AC3E}">
        <p14:creationId xmlns:p14="http://schemas.microsoft.com/office/powerpoint/2010/main" val="361095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18</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5/26/20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5/26/20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ublic.tableau.com/views/FinalHorsemenTableauTinkering/AnxietyWords?:display_count=y&amp;publish=yes&amp;:origin=viz_share_lin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slide" Target="slide1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13.xml"/><Relationship Id="rId4" Type="http://schemas.openxmlformats.org/officeDocument/2006/relationships/image" Target="../media/image23.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slide" Target="slide1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slide" Target="slide17.xml"/><Relationship Id="rId4" Type="http://schemas.openxmlformats.org/officeDocument/2006/relationships/image" Target="../media/image3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6.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19.xml"/><Relationship Id="rId4" Type="http://schemas.openxmlformats.org/officeDocument/2006/relationships/image" Target="../media/image20.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3.xml"/><Relationship Id="rId18" Type="http://schemas.openxmlformats.org/officeDocument/2006/relationships/image" Target="../media/image9.png"/><Relationship Id="rId26"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10.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8.png"/><Relationship Id="rId25" Type="http://schemas.openxmlformats.org/officeDocument/2006/relationships/slide" Target="slide18.xml"/><Relationship Id="rId2" Type="http://schemas.openxmlformats.org/officeDocument/2006/relationships/notesSlide" Target="../notesSlides/notesSlide2.xml"/><Relationship Id="rId16" Type="http://schemas.openxmlformats.org/officeDocument/2006/relationships/slide" Target="slide11.xml"/><Relationship Id="rId20" Type="http://schemas.openxmlformats.org/officeDocument/2006/relationships/image" Target="../media/image9.png"/><Relationship Id="rId29"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60.png"/><Relationship Id="rId24" Type="http://schemas.openxmlformats.org/officeDocument/2006/relationships/image" Target="../media/image11.png"/><Relationship Id="rId32" Type="http://schemas.openxmlformats.org/officeDocument/2006/relationships/image" Target="../media/image13.png"/><Relationship Id="rId5" Type="http://schemas.openxmlformats.org/officeDocument/2006/relationships/image" Target="../media/image4.png"/><Relationship Id="rId15" Type="http://schemas.openxmlformats.org/officeDocument/2006/relationships/image" Target="../media/image8.png"/><Relationship Id="rId23" Type="http://schemas.openxmlformats.org/officeDocument/2006/relationships/image" Target="../media/image10.png"/><Relationship Id="rId28" Type="http://schemas.openxmlformats.org/officeDocument/2006/relationships/slide" Target="slide21.xml"/><Relationship Id="rId10" Type="http://schemas.openxmlformats.org/officeDocument/2006/relationships/slide" Target="slide8.xml"/><Relationship Id="rId19" Type="http://schemas.openxmlformats.org/officeDocument/2006/relationships/slide" Target="slide10.xml"/><Relationship Id="rId31" Type="http://schemas.openxmlformats.org/officeDocument/2006/relationships/slide" Target="slide6.xm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7.png"/><Relationship Id="rId22" Type="http://schemas.openxmlformats.org/officeDocument/2006/relationships/slide" Target="slide4.xml"/><Relationship Id="rId27" Type="http://schemas.openxmlformats.org/officeDocument/2006/relationships/image" Target="../media/image12.png"/><Relationship Id="rId30"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nlpforhackers.io/word-embeddings/" TargetMode="External"/><Relationship Id="rId13" Type="http://schemas.openxmlformats.org/officeDocument/2006/relationships/hyperlink" Target="http://vis.stanford.edu/papers/termite" TargetMode="External"/><Relationship Id="rId3" Type="http://schemas.openxmlformats.org/officeDocument/2006/relationships/hyperlink" Target="https://www.ncbi.nlm.nih.gov/pmc/articles/PMC5915669/" TargetMode="External"/><Relationship Id="rId7" Type="http://schemas.openxmlformats.org/officeDocument/2006/relationships/hyperlink" Target="https://medium.com/@sherryqixuan/topic-modeling-and-pyldavis-visualization-86a543e21f58" TargetMode="External"/><Relationship Id="rId12" Type="http://schemas.openxmlformats.org/officeDocument/2006/relationships/hyperlink" Target="https://towardsdatascience.com/tsne-vs-umap-global-structure-4d8045acba17" TargetMode="External"/><Relationship Id="rId2" Type="http://schemas.openxmlformats.org/officeDocument/2006/relationships/hyperlink" Target="https://link.springer.com/article/10.3758/s13428-019-01235-z" TargetMode="External"/><Relationship Id="rId1" Type="http://schemas.openxmlformats.org/officeDocument/2006/relationships/slideLayout" Target="../slideLayouts/slideLayout2.xml"/><Relationship Id="rId6" Type="http://schemas.openxmlformats.org/officeDocument/2006/relationships/hyperlink" Target="https://medium.com/@RareLoot/using-pushshifts-api-to-extract-reddit-submissions-fb517b286563" TargetMode="External"/><Relationship Id="rId11" Type="http://schemas.openxmlformats.org/officeDocument/2006/relationships/hyperlink" Target="https://theintelligenceofinformation.wordpress.com/2016/12/06/topic-modeling-latent-dirichlet-allocation-vs-correlation-explanation-alternative/" TargetMode="External"/><Relationship Id="rId5" Type="http://schemas.openxmlformats.org/officeDocument/2006/relationships/hyperlink" Target="https://www.researchgate.net/publication/328899704_Not_Just_Depressed_Bipolar_Disorder_Prediction_on_Reddit" TargetMode="External"/><Relationship Id="rId10" Type="http://schemas.openxmlformats.org/officeDocument/2006/relationships/hyperlink" Target="https://medium.com/nanonets/topic-modeling-with-lsa-psla-lda-and-lda2vec-555ff65b0b05" TargetMode="External"/><Relationship Id="rId4" Type="http://schemas.openxmlformats.org/officeDocument/2006/relationships/hyperlink" Target="https://www.nature.com/articles/srep45141" TargetMode="External"/><Relationship Id="rId9" Type="http://schemas.openxmlformats.org/officeDocument/2006/relationships/hyperlink" Target="https://towardsdatascience.com/topic-modeling-and-latent-dirichlet-allocation-in-python-9bf156893c2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close up of a logo&#10;&#10;Description automatically generated">
            <a:extLst>
              <a:ext uri="{FF2B5EF4-FFF2-40B4-BE49-F238E27FC236}">
                <a16:creationId xmlns:a16="http://schemas.microsoft.com/office/drawing/2014/main" id="{9278A5CE-4510-4A66-BF55-910DEE8C2B3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53066" y="-852301"/>
            <a:ext cx="13287023" cy="8249780"/>
          </a:xfrm>
        </p:spPr>
      </p:pic>
      <p:sp>
        <p:nvSpPr>
          <p:cNvPr id="5" name="TextBox 4">
            <a:extLst>
              <a:ext uri="{FF2B5EF4-FFF2-40B4-BE49-F238E27FC236}">
                <a16:creationId xmlns:a16="http://schemas.microsoft.com/office/drawing/2014/main" id="{015856EA-A621-406C-A1F2-9A8919209E2E}"/>
              </a:ext>
            </a:extLst>
          </p:cNvPr>
          <p:cNvSpPr txBox="1"/>
          <p:nvPr/>
        </p:nvSpPr>
        <p:spPr>
          <a:xfrm>
            <a:off x="3745831" y="3272589"/>
            <a:ext cx="914400" cy="369332"/>
          </a:xfrm>
          <a:prstGeom prst="rect">
            <a:avLst/>
          </a:prstGeom>
          <a:noFill/>
        </p:spPr>
        <p:txBody>
          <a:bodyPr wrap="square" rtlCol="0">
            <a:spAutoFit/>
          </a:bodyPr>
          <a:lstStyle/>
          <a:p>
            <a:endParaRPr lang="en-US"/>
          </a:p>
        </p:txBody>
      </p:sp>
      <p:sp>
        <p:nvSpPr>
          <p:cNvPr id="29" name="Title 28">
            <a:extLst>
              <a:ext uri="{FF2B5EF4-FFF2-40B4-BE49-F238E27FC236}">
                <a16:creationId xmlns:a16="http://schemas.microsoft.com/office/drawing/2014/main" id="{752C882D-2B0A-47EB-A10C-E1CCCF88BD5C}"/>
              </a:ext>
            </a:extLst>
          </p:cNvPr>
          <p:cNvSpPr txBox="1">
            <a:spLocks noGrp="1"/>
          </p:cNvSpPr>
          <p:nvPr>
            <p:ph type="title"/>
          </p:nvPr>
        </p:nvSpPr>
        <p:spPr>
          <a:xfrm>
            <a:off x="838200" y="4496465"/>
            <a:ext cx="10515600" cy="1532727"/>
          </a:xfrm>
          <a:prstGeom prst="rect">
            <a:avLst/>
          </a:prstGeom>
          <a:noFill/>
        </p:spPr>
        <p:txBody>
          <a:bodyPr wrap="square" rtlCol="0">
            <a:spAutoFit/>
          </a:bodyPr>
          <a:lstStyle/>
          <a:p>
            <a:pPr algn="ctr"/>
            <a:br>
              <a:rPr lang="en-US" sz="4000" dirty="0">
                <a:solidFill>
                  <a:schemeClr val="bg1"/>
                </a:solidFill>
                <a:latin typeface="Bahnschrift" panose="020B0502040204020203" pitchFamily="34" charset="0"/>
              </a:rPr>
            </a:br>
            <a:r>
              <a:rPr lang="en-US" sz="3200" dirty="0">
                <a:solidFill>
                  <a:schemeClr val="bg1"/>
                </a:solidFill>
                <a:latin typeface="Bahnschrift" panose="020B0502040204020203" pitchFamily="34" charset="0"/>
              </a:rPr>
              <a:t>NLP and Machine Learning exploration of mental health subreddits March 2020</a:t>
            </a:r>
          </a:p>
        </p:txBody>
      </p:sp>
      <p:sp>
        <p:nvSpPr>
          <p:cNvPr id="2" name="Rectangle 1">
            <a:extLst>
              <a:ext uri="{FF2B5EF4-FFF2-40B4-BE49-F238E27FC236}">
                <a16:creationId xmlns:a16="http://schemas.microsoft.com/office/drawing/2014/main" id="{D57258DC-C500-D641-8DE5-4CD457FC6547}"/>
              </a:ext>
            </a:extLst>
          </p:cNvPr>
          <p:cNvSpPr/>
          <p:nvPr/>
        </p:nvSpPr>
        <p:spPr>
          <a:xfrm>
            <a:off x="3962400" y="1016328"/>
            <a:ext cx="3668889" cy="769441"/>
          </a:xfrm>
          <a:prstGeom prst="rect">
            <a:avLst/>
          </a:prstGeom>
        </p:spPr>
        <p:txBody>
          <a:bodyPr wrap="square">
            <a:spAutoFit/>
          </a:bodyPr>
          <a:lstStyle/>
          <a:p>
            <a:pPr algn="ctr"/>
            <a:r>
              <a:rPr lang="en-US" sz="4400" dirty="0" err="1">
                <a:solidFill>
                  <a:schemeClr val="bg1"/>
                </a:solidFill>
                <a:latin typeface="Bahnschrift" panose="020B0502040204020203" pitchFamily="34" charset="0"/>
              </a:rPr>
              <a:t>Coronanxiety</a:t>
            </a:r>
            <a:r>
              <a:rPr lang="en-US" sz="4400" dirty="0">
                <a:solidFill>
                  <a:schemeClr val="bg1"/>
                </a:solidFill>
                <a:latin typeface="Bahnschrift" panose="020B0502040204020203" pitchFamily="34" charset="0"/>
              </a:rPr>
              <a:t>:</a:t>
            </a:r>
            <a:r>
              <a:rPr lang="en-US" sz="3200" dirty="0">
                <a:solidFill>
                  <a:schemeClr val="bg1"/>
                </a:solidFill>
                <a:latin typeface="Bahnschrift" panose="020B0502040204020203" pitchFamily="34" charset="0"/>
              </a:rPr>
              <a:t> </a:t>
            </a:r>
            <a:endParaRPr lang="en-US" sz="3200" dirty="0"/>
          </a:p>
        </p:txBody>
      </p:sp>
    </p:spTree>
    <p:extLst>
      <p:ext uri="{BB962C8B-B14F-4D97-AF65-F5344CB8AC3E}">
        <p14:creationId xmlns:p14="http://schemas.microsoft.com/office/powerpoint/2010/main" val="10448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AB1F3-A1A3-4F8C-911F-79CC0F56218B}"/>
              </a:ext>
            </a:extLst>
          </p:cNvPr>
          <p:cNvSpPr>
            <a:spLocks noGrp="1"/>
          </p:cNvSpPr>
          <p:nvPr>
            <p:ph idx="1"/>
          </p:nvPr>
        </p:nvSpPr>
        <p:spPr>
          <a:xfrm>
            <a:off x="701722" y="767924"/>
            <a:ext cx="10515600" cy="4351338"/>
          </a:xfrm>
        </p:spPr>
        <p:txBody>
          <a:bodyPr/>
          <a:lstStyle/>
          <a:p>
            <a:r>
              <a:rPr lang="en-US" dirty="0">
                <a:hlinkClick r:id="rId2"/>
              </a:rPr>
              <a:t>https://public.tableau.com/views/FinalHorsemenTableauTinkering/AnxietyWords?:display_count=y&amp;publish=yes&amp;:origin=viz_share_link</a:t>
            </a:r>
            <a:endParaRPr lang="en-US" dirty="0"/>
          </a:p>
        </p:txBody>
      </p:sp>
      <p:pic>
        <p:nvPicPr>
          <p:cNvPr id="4" name="Picture 3">
            <a:extLst>
              <a:ext uri="{FF2B5EF4-FFF2-40B4-BE49-F238E27FC236}">
                <a16:creationId xmlns:a16="http://schemas.microsoft.com/office/drawing/2014/main" id="{56F9BA51-7C56-3C41-B296-409EAEC3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98" y="1811144"/>
            <a:ext cx="11029180" cy="4503931"/>
          </a:xfrm>
          <a:prstGeom prst="rect">
            <a:avLst/>
          </a:prstGeom>
        </p:spPr>
      </p:pic>
    </p:spTree>
    <p:extLst>
      <p:ext uri="{BB962C8B-B14F-4D97-AF65-F5344CB8AC3E}">
        <p14:creationId xmlns:p14="http://schemas.microsoft.com/office/powerpoint/2010/main" val="138558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97AFE8-D3D6-4375-A8BD-510FBBD79FF9}"/>
              </a:ext>
            </a:extLst>
          </p:cNvPr>
          <p:cNvGrpSpPr/>
          <p:nvPr/>
        </p:nvGrpSpPr>
        <p:grpSpPr>
          <a:xfrm>
            <a:off x="1185110" y="638740"/>
            <a:ext cx="5308147" cy="5308147"/>
            <a:chOff x="4706352" y="818362"/>
            <a:chExt cx="2610638" cy="2610638"/>
          </a:xfrm>
        </p:grpSpPr>
        <p:sp>
          <p:nvSpPr>
            <p:cNvPr id="9" name="Oval 8">
              <a:extLst>
                <a:ext uri="{FF2B5EF4-FFF2-40B4-BE49-F238E27FC236}">
                  <a16:creationId xmlns:a16="http://schemas.microsoft.com/office/drawing/2014/main" id="{7AE56371-EC7A-4D38-B0BE-432173A3CC42}"/>
                </a:ext>
              </a:extLst>
            </p:cNvPr>
            <p:cNvSpPr/>
            <p:nvPr/>
          </p:nvSpPr>
          <p:spPr>
            <a:xfrm>
              <a:off x="4706352" y="818362"/>
              <a:ext cx="2610638" cy="2610638"/>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239BFE0D-EF99-4867-A1A0-737E66097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891" y="1331589"/>
              <a:ext cx="1659425" cy="1424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cxnSp>
        <p:nvCxnSpPr>
          <p:cNvPr id="25" name="Straight Connector 24">
            <a:extLst>
              <a:ext uri="{FF2B5EF4-FFF2-40B4-BE49-F238E27FC236}">
                <a16:creationId xmlns:a16="http://schemas.microsoft.com/office/drawing/2014/main" id="{BB2616AC-591F-45C7-82FF-CD48CB135B07}"/>
              </a:ext>
            </a:extLst>
          </p:cNvPr>
          <p:cNvCxnSpPr>
            <a:cxnSpLocks/>
          </p:cNvCxnSpPr>
          <p:nvPr/>
        </p:nvCxnSpPr>
        <p:spPr>
          <a:xfrm flipV="1">
            <a:off x="6300814" y="2060321"/>
            <a:ext cx="321313" cy="194154"/>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DBD70BF-5447-4E5C-A237-8310084F54F7}"/>
              </a:ext>
            </a:extLst>
          </p:cNvPr>
          <p:cNvCxnSpPr>
            <a:cxnSpLocks/>
          </p:cNvCxnSpPr>
          <p:nvPr/>
        </p:nvCxnSpPr>
        <p:spPr>
          <a:xfrm>
            <a:off x="6372179" y="4137950"/>
            <a:ext cx="374552" cy="164740"/>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69CE0A1E-BD0C-450E-8C45-AABA9494A1C3}"/>
                  </a:ext>
                </a:extLst>
              </p:cNvPr>
              <p:cNvGraphicFramePr>
                <a:graphicFrameLocks noChangeAspect="1"/>
              </p:cNvGraphicFramePr>
              <p:nvPr>
                <p:extLst>
                  <p:ext uri="{D42A27DB-BD31-4B8C-83A1-F6EECF244321}">
                    <p14:modId xmlns:p14="http://schemas.microsoft.com/office/powerpoint/2010/main" val="2206081806"/>
                  </p:ext>
                </p:extLst>
              </p:nvPr>
            </p:nvGraphicFramePr>
            <p:xfrm>
              <a:off x="6746731" y="784156"/>
              <a:ext cx="2322972" cy="2346555"/>
            </p:xfrm>
            <a:graphic>
              <a:graphicData uri="http://schemas.microsoft.com/office/powerpoint/2016/slidezoom">
                <pslz:sldZm>
                  <pslz:sldZmObj sldId="282" cId="701321978">
                    <pslz:zmPr id="{9CB76788-4B5D-434D-AFEC-0FD6285B16CF}"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322972" cy="2346555"/>
                        </a:xfrm>
                        <a:prstGeom prst="rect">
                          <a:avLst/>
                        </a:prstGeom>
                      </p166:spPr>
                    </pslz:zmPr>
                  </pslz:sldZmObj>
                </pslz:sldZm>
              </a:graphicData>
            </a:graphic>
          </p:graphicFrame>
        </mc:Choice>
        <mc:Fallback xmlns="">
          <p:pic>
            <p:nvPicPr>
              <p:cNvPr id="43" name="Slide Zoom 42">
                <a:hlinkClick r:id="rId4" action="ppaction://hlinksldjump"/>
                <a:extLst>
                  <a:ext uri="{FF2B5EF4-FFF2-40B4-BE49-F238E27FC236}">
                    <a16:creationId xmlns:a16="http://schemas.microsoft.com/office/drawing/2014/main" id="{69CE0A1E-BD0C-450E-8C45-AABA9494A1C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746731" y="784156"/>
                <a:ext cx="2322972" cy="234655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EB04E1A8-4D4F-4303-99FD-AC724AAF5701}"/>
                  </a:ext>
                </a:extLst>
              </p:cNvPr>
              <p:cNvGraphicFramePr>
                <a:graphicFrameLocks noChangeAspect="1"/>
              </p:cNvGraphicFramePr>
              <p:nvPr>
                <p:extLst>
                  <p:ext uri="{D42A27DB-BD31-4B8C-83A1-F6EECF244321}">
                    <p14:modId xmlns:p14="http://schemas.microsoft.com/office/powerpoint/2010/main" val="3430390608"/>
                  </p:ext>
                </p:extLst>
              </p:nvPr>
            </p:nvGraphicFramePr>
            <p:xfrm>
              <a:off x="6852506" y="3219778"/>
              <a:ext cx="2397268" cy="2403352"/>
            </p:xfrm>
            <a:graphic>
              <a:graphicData uri="http://schemas.microsoft.com/office/powerpoint/2016/slidezoom">
                <pslz:sldZm>
                  <pslz:sldZmObj sldId="284" cId="1340487805">
                    <pslz:zmPr id="{F6C464B6-3CE3-4EC7-8B8C-C1D52A176C39}"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397268" cy="2403352"/>
                        </a:xfrm>
                        <a:prstGeom prst="rect">
                          <a:avLst/>
                        </a:prstGeom>
                      </p166:spPr>
                    </pslz:zmPr>
                  </pslz:sldZmObj>
                </pslz:sldZm>
              </a:graphicData>
            </a:graphic>
          </p:graphicFrame>
        </mc:Choice>
        <mc:Fallback xmlns="">
          <p:pic>
            <p:nvPicPr>
              <p:cNvPr id="45" name="Slide Zoom 44">
                <a:hlinkClick r:id="rId7" action="ppaction://hlinksldjump"/>
                <a:extLst>
                  <a:ext uri="{FF2B5EF4-FFF2-40B4-BE49-F238E27FC236}">
                    <a16:creationId xmlns:a16="http://schemas.microsoft.com/office/drawing/2014/main" id="{EB04E1A8-4D4F-4303-99FD-AC724AAF5701}"/>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852506" y="3219778"/>
                <a:ext cx="2397268" cy="2403352"/>
              </a:xfrm>
              <a:prstGeom prst="rect">
                <a:avLst/>
              </a:prstGeom>
            </p:spPr>
          </p:pic>
        </mc:Fallback>
      </mc:AlternateContent>
      <p:sp>
        <p:nvSpPr>
          <p:cNvPr id="11" name="TextBox 10">
            <a:extLst>
              <a:ext uri="{FF2B5EF4-FFF2-40B4-BE49-F238E27FC236}">
                <a16:creationId xmlns:a16="http://schemas.microsoft.com/office/drawing/2014/main" id="{DD4CF751-10BF-1D4C-81F9-D367F82D2DE0}"/>
              </a:ext>
            </a:extLst>
          </p:cNvPr>
          <p:cNvSpPr txBox="1"/>
          <p:nvPr/>
        </p:nvSpPr>
        <p:spPr>
          <a:xfrm>
            <a:off x="1319411" y="1202012"/>
            <a:ext cx="5052768" cy="461666"/>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ML Semantic Similarity</a:t>
            </a:r>
          </a:p>
        </p:txBody>
      </p:sp>
    </p:spTree>
    <p:extLst>
      <p:ext uri="{BB962C8B-B14F-4D97-AF65-F5344CB8AC3E}">
        <p14:creationId xmlns:p14="http://schemas.microsoft.com/office/powerpoint/2010/main" val="387913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2B26014-35E3-428E-8A72-6880EC6D582C}"/>
              </a:ext>
            </a:extLst>
          </p:cNvPr>
          <p:cNvGrpSpPr/>
          <p:nvPr/>
        </p:nvGrpSpPr>
        <p:grpSpPr>
          <a:xfrm>
            <a:off x="640459" y="1104571"/>
            <a:ext cx="5052768" cy="4648858"/>
            <a:chOff x="6590590" y="497908"/>
            <a:chExt cx="2574532" cy="2368728"/>
          </a:xfrm>
        </p:grpSpPr>
        <p:grpSp>
          <p:nvGrpSpPr>
            <p:cNvPr id="14" name="Group 13">
              <a:extLst>
                <a:ext uri="{FF2B5EF4-FFF2-40B4-BE49-F238E27FC236}">
                  <a16:creationId xmlns:a16="http://schemas.microsoft.com/office/drawing/2014/main" id="{D3477B00-7107-473A-B638-C90F0FFDB540}"/>
                </a:ext>
              </a:extLst>
            </p:cNvPr>
            <p:cNvGrpSpPr/>
            <p:nvPr/>
          </p:nvGrpSpPr>
          <p:grpSpPr>
            <a:xfrm>
              <a:off x="6590590" y="497908"/>
              <a:ext cx="2574532" cy="2368728"/>
              <a:chOff x="6641611" y="327456"/>
              <a:chExt cx="2574532" cy="2368728"/>
            </a:xfrm>
          </p:grpSpPr>
          <p:sp>
            <p:nvSpPr>
              <p:cNvPr id="19" name="Oval 18">
                <a:extLst>
                  <a:ext uri="{FF2B5EF4-FFF2-40B4-BE49-F238E27FC236}">
                    <a16:creationId xmlns:a16="http://schemas.microsoft.com/office/drawing/2014/main" id="{8607D3E4-9D83-47C7-8DF4-C1E6A153EF1B}"/>
                  </a:ext>
                </a:extLst>
              </p:cNvPr>
              <p:cNvSpPr/>
              <p:nvPr/>
            </p:nvSpPr>
            <p:spPr>
              <a:xfrm>
                <a:off x="6744513" y="327456"/>
                <a:ext cx="2368728" cy="2368728"/>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C9A303F-CC49-4C54-A358-FA6CC7234E58}"/>
                  </a:ext>
                </a:extLst>
              </p:cNvPr>
              <p:cNvSpPr txBox="1"/>
              <p:nvPr/>
            </p:nvSpPr>
            <p:spPr>
              <a:xfrm>
                <a:off x="6641611" y="586763"/>
                <a:ext cx="2574532" cy="235232"/>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Topic Modeling</a:t>
                </a:r>
              </a:p>
            </p:txBody>
          </p:sp>
        </p:grpSp>
        <p:pic>
          <p:nvPicPr>
            <p:cNvPr id="16" name="Picture 15" descr="A close up of a building&#10;&#10;Description automatically generated">
              <a:extLst>
                <a:ext uri="{FF2B5EF4-FFF2-40B4-BE49-F238E27FC236}">
                  <a16:creationId xmlns:a16="http://schemas.microsoft.com/office/drawing/2014/main" id="{3A604FF9-9B34-45D2-A3E5-32D83600D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30" y="1107112"/>
              <a:ext cx="1355252" cy="1150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cxnSp>
        <p:nvCxnSpPr>
          <p:cNvPr id="21" name="Straight Connector 20">
            <a:extLst>
              <a:ext uri="{FF2B5EF4-FFF2-40B4-BE49-F238E27FC236}">
                <a16:creationId xmlns:a16="http://schemas.microsoft.com/office/drawing/2014/main" id="{FB9CEB8C-31AC-4284-955F-B582FCA7849D}"/>
              </a:ext>
            </a:extLst>
          </p:cNvPr>
          <p:cNvCxnSpPr>
            <a:cxnSpLocks/>
          </p:cNvCxnSpPr>
          <p:nvPr/>
        </p:nvCxnSpPr>
        <p:spPr>
          <a:xfrm flipV="1">
            <a:off x="5337954" y="2224585"/>
            <a:ext cx="454240" cy="296691"/>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8324DCC-798A-433E-804E-622563135721}"/>
              </a:ext>
            </a:extLst>
          </p:cNvPr>
          <p:cNvCxnSpPr>
            <a:cxnSpLocks/>
          </p:cNvCxnSpPr>
          <p:nvPr/>
        </p:nvCxnSpPr>
        <p:spPr>
          <a:xfrm>
            <a:off x="5303995" y="4423989"/>
            <a:ext cx="460597" cy="205060"/>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DBB1B6-DA5B-4012-A0EB-BA8306579FAD}"/>
              </a:ext>
            </a:extLst>
          </p:cNvPr>
          <p:cNvSpPr txBox="1"/>
          <p:nvPr/>
        </p:nvSpPr>
        <p:spPr>
          <a:xfrm>
            <a:off x="8533446" y="1474987"/>
            <a:ext cx="3180229" cy="1200329"/>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LDA imagines a fixed set of topics. Each topic represents a set of words. And the goal of LDA is to map all the documents to the topics in a way, such that the words in each document are mostly captured by those imaginary topics.</a:t>
            </a:r>
          </a:p>
        </p:txBody>
      </p:sp>
      <p:sp>
        <p:nvSpPr>
          <p:cNvPr id="51" name="TextBox 50">
            <a:extLst>
              <a:ext uri="{FF2B5EF4-FFF2-40B4-BE49-F238E27FC236}">
                <a16:creationId xmlns:a16="http://schemas.microsoft.com/office/drawing/2014/main" id="{FA1310B6-9022-4646-BF7A-92AEAC9CD2BB}"/>
              </a:ext>
            </a:extLst>
          </p:cNvPr>
          <p:cNvSpPr txBox="1"/>
          <p:nvPr/>
        </p:nvSpPr>
        <p:spPr>
          <a:xfrm>
            <a:off x="8496688" y="3914028"/>
            <a:ext cx="3180229" cy="1754326"/>
          </a:xfrm>
          <a:prstGeom prst="rect">
            <a:avLst/>
          </a:prstGeom>
          <a:noFill/>
        </p:spPr>
        <p:txBody>
          <a:bodyPr wrap="square" rtlCol="0">
            <a:spAutoFit/>
          </a:bodyPr>
          <a:lstStyle/>
          <a:p>
            <a:r>
              <a:rPr lang="en-US" sz="1200" dirty="0">
                <a:solidFill>
                  <a:schemeClr val="bg1"/>
                </a:solidFill>
                <a:latin typeface="Bahnschrift Light" panose="020B0502040204020203" pitchFamily="34" charset="0"/>
              </a:rPr>
              <a:t>This framework learns maximally informative topics through an information-theoretic framework. It naturally generalizes to hierarchical and semi-supervised extensions with no additional modeling assumptions. Word-level domain knowledge can be flexibly incorporated within </a:t>
            </a:r>
            <a:r>
              <a:rPr lang="en-US" sz="1200" dirty="0" err="1">
                <a:solidFill>
                  <a:schemeClr val="bg1"/>
                </a:solidFill>
                <a:latin typeface="Bahnschrift Light" panose="020B0502040204020203" pitchFamily="34" charset="0"/>
              </a:rPr>
              <a:t>CorEx</a:t>
            </a:r>
            <a:r>
              <a:rPr lang="en-US" sz="1200" dirty="0">
                <a:solidFill>
                  <a:schemeClr val="bg1"/>
                </a:solidFill>
                <a:latin typeface="Bahnschrift Light" panose="020B0502040204020203" pitchFamily="34" charset="0"/>
              </a:rPr>
              <a:t> through anchor words with minimal human intervention.</a:t>
            </a:r>
          </a:p>
        </p:txBody>
      </p:sp>
      <mc:AlternateContent xmlns:mc="http://schemas.openxmlformats.org/markup-compatibility/2006" xmlns:pslz="http://schemas.microsoft.com/office/powerpoint/2016/slidezoom">
        <mc:Choice Requires="pslz">
          <p:graphicFrame>
            <p:nvGraphicFramePr>
              <p:cNvPr id="54" name="Slide Zoom 53">
                <a:extLst>
                  <a:ext uri="{FF2B5EF4-FFF2-40B4-BE49-F238E27FC236}">
                    <a16:creationId xmlns:a16="http://schemas.microsoft.com/office/drawing/2014/main" id="{A69F8DD4-E401-401D-AB5E-C3B9A1786812}"/>
                  </a:ext>
                </a:extLst>
              </p:cNvPr>
              <p:cNvGraphicFramePr>
                <a:graphicFrameLocks noChangeAspect="1"/>
              </p:cNvGraphicFramePr>
              <p:nvPr>
                <p:extLst>
                  <p:ext uri="{D42A27DB-BD31-4B8C-83A1-F6EECF244321}">
                    <p14:modId xmlns:p14="http://schemas.microsoft.com/office/powerpoint/2010/main" val="696000501"/>
                  </p:ext>
                </p:extLst>
              </p:nvPr>
            </p:nvGraphicFramePr>
            <p:xfrm>
              <a:off x="5854685" y="890786"/>
              <a:ext cx="2517298" cy="2570985"/>
            </p:xfrm>
            <a:graphic>
              <a:graphicData uri="http://schemas.microsoft.com/office/powerpoint/2016/slidezoom">
                <pslz:sldZm>
                  <pslz:sldZmObj sldId="264" cId="1738319845">
                    <pslz:zmPr id="{C1BCBAEF-DADB-4228-A41B-F7F029098CC5}"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17298" cy="2570985"/>
                        </a:xfrm>
                        <a:prstGeom prst="rect">
                          <a:avLst/>
                        </a:prstGeom>
                      </p166:spPr>
                    </pslz:zmPr>
                  </pslz:sldZmObj>
                </pslz:sldZm>
              </a:graphicData>
            </a:graphic>
          </p:graphicFrame>
        </mc:Choice>
        <mc:Fallback xmlns="">
          <p:pic>
            <p:nvPicPr>
              <p:cNvPr id="54" name="Slide Zoom 53">
                <a:hlinkClick r:id="rId5" action="ppaction://hlinksldjump"/>
                <a:extLst>
                  <a:ext uri="{FF2B5EF4-FFF2-40B4-BE49-F238E27FC236}">
                    <a16:creationId xmlns:a16="http://schemas.microsoft.com/office/drawing/2014/main" id="{A69F8DD4-E401-401D-AB5E-C3B9A178681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854685" y="890786"/>
                <a:ext cx="2517298" cy="257098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6" name="Slide Zoom 55">
                <a:extLst>
                  <a:ext uri="{FF2B5EF4-FFF2-40B4-BE49-F238E27FC236}">
                    <a16:creationId xmlns:a16="http://schemas.microsoft.com/office/drawing/2014/main" id="{19CAECF8-0757-4DA0-9536-CC6CB915B16F}"/>
                  </a:ext>
                </a:extLst>
              </p:cNvPr>
              <p:cNvGraphicFramePr>
                <a:graphicFrameLocks noChangeAspect="1"/>
              </p:cNvGraphicFramePr>
              <p:nvPr>
                <p:extLst>
                  <p:ext uri="{D42A27DB-BD31-4B8C-83A1-F6EECF244321}">
                    <p14:modId xmlns:p14="http://schemas.microsoft.com/office/powerpoint/2010/main" val="3742101694"/>
                  </p:ext>
                </p:extLst>
              </p:nvPr>
            </p:nvGraphicFramePr>
            <p:xfrm>
              <a:off x="5937204" y="3645207"/>
              <a:ext cx="2286164" cy="2291967"/>
            </p:xfrm>
            <a:graphic>
              <a:graphicData uri="http://schemas.microsoft.com/office/powerpoint/2016/slidezoom">
                <pslz:sldZm>
                  <pslz:sldZmObj sldId="283" cId="3819565277">
                    <pslz:zmPr id="{2176F86A-91C4-44D2-80CE-C2CD848220CC}"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286164" cy="2291967"/>
                        </a:xfrm>
                        <a:prstGeom prst="rect">
                          <a:avLst/>
                        </a:prstGeom>
                      </p166:spPr>
                    </pslz:zmPr>
                  </pslz:sldZmObj>
                </pslz:sldZm>
              </a:graphicData>
            </a:graphic>
          </p:graphicFrame>
        </mc:Choice>
        <mc:Fallback xmlns="">
          <p:pic>
            <p:nvPicPr>
              <p:cNvPr id="56" name="Slide Zoom 55">
                <a:hlinkClick r:id="rId8" action="ppaction://hlinksldjump"/>
                <a:extLst>
                  <a:ext uri="{FF2B5EF4-FFF2-40B4-BE49-F238E27FC236}">
                    <a16:creationId xmlns:a16="http://schemas.microsoft.com/office/drawing/2014/main" id="{19CAECF8-0757-4DA0-9536-CC6CB915B16F}"/>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937204" y="3645207"/>
                <a:ext cx="2286164" cy="2291967"/>
              </a:xfrm>
              <a:prstGeom prst="rect">
                <a:avLst/>
              </a:prstGeom>
            </p:spPr>
          </p:pic>
        </mc:Fallback>
      </mc:AlternateContent>
    </p:spTree>
    <p:extLst>
      <p:ext uri="{BB962C8B-B14F-4D97-AF65-F5344CB8AC3E}">
        <p14:creationId xmlns:p14="http://schemas.microsoft.com/office/powerpoint/2010/main" val="70132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250551" y="147374"/>
            <a:ext cx="7690897" cy="1770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heavy" dirty="0">
                <a:solidFill>
                  <a:schemeClr val="bg1"/>
                </a:solidFill>
                <a:latin typeface="Bahnschrift Light" panose="020B0502040204020203" pitchFamily="34" charset="0"/>
              </a:rPr>
              <a:t>Topic Modeling-LDA</a:t>
            </a:r>
            <a:endParaRPr lang="en-US" b="1" u="heavy" dirty="0">
              <a:solidFill>
                <a:schemeClr val="bg1"/>
              </a:solidFill>
              <a:latin typeface="Bahnschrift Light" panose="020B0502040204020203" pitchFamily="34" charset="0"/>
            </a:endParaRPr>
          </a:p>
          <a:p>
            <a:pPr algn="ctr"/>
            <a:endParaRPr lang="en-US" sz="2400" b="1" u="heavy" dirty="0">
              <a:solidFill>
                <a:schemeClr val="bg1"/>
              </a:solidFill>
              <a:latin typeface="Bahnschrift Light" panose="020B0502040204020203" pitchFamily="34" charset="0"/>
            </a:endParaRPr>
          </a:p>
          <a:p>
            <a:pPr algn="ctr"/>
            <a:endParaRPr lang="en-US" sz="2400" dirty="0">
              <a:solidFill>
                <a:schemeClr val="bg1"/>
              </a:solidFill>
              <a:latin typeface="Bahnschrift Light" panose="020B0502040204020203" pitchFamily="34" charset="0"/>
            </a:endParaRPr>
          </a:p>
        </p:txBody>
      </p:sp>
      <p:pic>
        <p:nvPicPr>
          <p:cNvPr id="9" name="LDAVIS_rec">
            <a:hlinkClick r:id="" action="ppaction://media"/>
            <a:extLst>
              <a:ext uri="{FF2B5EF4-FFF2-40B4-BE49-F238E27FC236}">
                <a16:creationId xmlns:a16="http://schemas.microsoft.com/office/drawing/2014/main" id="{F53DF53C-0495-4955-9CF7-B73DAB126B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249" t="15143" r="17452" b="12927"/>
          <a:stretch/>
        </p:blipFill>
        <p:spPr>
          <a:xfrm>
            <a:off x="2593145" y="1139483"/>
            <a:ext cx="7005711" cy="4579035"/>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327924" y="0"/>
            <a:ext cx="7690897" cy="1770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heavy" dirty="0">
                <a:solidFill>
                  <a:schemeClr val="bg1"/>
                </a:solidFill>
                <a:latin typeface="Bahnschrift Light" panose="020B0502040204020203" pitchFamily="34" charset="0"/>
              </a:rPr>
              <a:t>Topic Modeling-</a:t>
            </a:r>
            <a:r>
              <a:rPr lang="en-US" u="heavy" dirty="0" err="1">
                <a:solidFill>
                  <a:schemeClr val="bg1"/>
                </a:solidFill>
                <a:latin typeface="Bahnschrift Light" panose="020B0502040204020203" pitchFamily="34" charset="0"/>
              </a:rPr>
              <a:t>CorEx</a:t>
            </a:r>
            <a:endParaRPr lang="en-US" sz="2400" b="1" u="heavy" dirty="0">
              <a:solidFill>
                <a:schemeClr val="bg1"/>
              </a:solidFill>
              <a:latin typeface="Bahnschrift Light" panose="020B0502040204020203" pitchFamily="34" charset="0"/>
            </a:endParaRPr>
          </a:p>
          <a:p>
            <a:pPr algn="ctr"/>
            <a:endParaRPr lang="en-US" sz="2400" dirty="0">
              <a:solidFill>
                <a:schemeClr val="bg1"/>
              </a:solidFill>
              <a:latin typeface="Bahnschrift Light" panose="020B0502040204020203"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253B0A69-E74F-4B51-BD97-A2B4C3DE5832}"/>
              </a:ext>
            </a:extLst>
          </p:cNvPr>
          <p:cNvPicPr>
            <a:picLocks noChangeAspect="1"/>
          </p:cNvPicPr>
          <p:nvPr/>
        </p:nvPicPr>
        <p:blipFill rotWithShape="1">
          <a:blip r:embed="rId2">
            <a:extLst>
              <a:ext uri="{28A0092B-C50C-407E-A947-70E740481C1C}">
                <a14:useLocalDpi xmlns:a14="http://schemas.microsoft.com/office/drawing/2010/main" val="0"/>
              </a:ext>
            </a:extLst>
          </a:blip>
          <a:srcRect l="-1" r="1248" b="34937"/>
          <a:stretch/>
        </p:blipFill>
        <p:spPr>
          <a:xfrm>
            <a:off x="1539142" y="1329712"/>
            <a:ext cx="1720756" cy="5387611"/>
          </a:xfrm>
          <a:prstGeom prst="rect">
            <a:avLst/>
          </a:prstGeom>
        </p:spPr>
      </p:pic>
      <p:sp>
        <p:nvSpPr>
          <p:cNvPr id="9" name="Rectangle: Rounded Corners 8">
            <a:extLst>
              <a:ext uri="{FF2B5EF4-FFF2-40B4-BE49-F238E27FC236}">
                <a16:creationId xmlns:a16="http://schemas.microsoft.com/office/drawing/2014/main" id="{C3F3B090-4104-4589-8B4E-67A77809A8C4}"/>
              </a:ext>
            </a:extLst>
          </p:cNvPr>
          <p:cNvSpPr/>
          <p:nvPr/>
        </p:nvSpPr>
        <p:spPr>
          <a:xfrm>
            <a:off x="146441" y="2602523"/>
            <a:ext cx="1266092"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Anxiety</a:t>
            </a:r>
          </a:p>
        </p:txBody>
      </p:sp>
      <p:pic>
        <p:nvPicPr>
          <p:cNvPr id="11" name="Picture 10" descr="A screenshot of a cell phone&#10;&#10;Description automatically generated">
            <a:extLst>
              <a:ext uri="{FF2B5EF4-FFF2-40B4-BE49-F238E27FC236}">
                <a16:creationId xmlns:a16="http://schemas.microsoft.com/office/drawing/2014/main" id="{B621445A-020B-4487-A440-1E57112DA334}"/>
              </a:ext>
            </a:extLst>
          </p:cNvPr>
          <p:cNvPicPr>
            <a:picLocks noChangeAspect="1"/>
          </p:cNvPicPr>
          <p:nvPr/>
        </p:nvPicPr>
        <p:blipFill rotWithShape="1">
          <a:blip r:embed="rId3">
            <a:extLst>
              <a:ext uri="{28A0092B-C50C-407E-A947-70E740481C1C}">
                <a14:useLocalDpi xmlns:a14="http://schemas.microsoft.com/office/drawing/2010/main" val="0"/>
              </a:ext>
            </a:extLst>
          </a:blip>
          <a:srcRect l="1" r="2067" b="34670"/>
          <a:stretch/>
        </p:blipFill>
        <p:spPr>
          <a:xfrm>
            <a:off x="5357991" y="1329711"/>
            <a:ext cx="1752307" cy="5387611"/>
          </a:xfrm>
          <a:prstGeom prst="rect">
            <a:avLst/>
          </a:prstGeom>
        </p:spPr>
      </p:pic>
      <p:sp>
        <p:nvSpPr>
          <p:cNvPr id="13" name="Rectangle: Rounded Corners 12">
            <a:extLst>
              <a:ext uri="{FF2B5EF4-FFF2-40B4-BE49-F238E27FC236}">
                <a16:creationId xmlns:a16="http://schemas.microsoft.com/office/drawing/2014/main" id="{BD7EA539-435B-4D4F-91AB-B984FF3B316A}"/>
              </a:ext>
            </a:extLst>
          </p:cNvPr>
          <p:cNvSpPr/>
          <p:nvPr/>
        </p:nvSpPr>
        <p:spPr>
          <a:xfrm>
            <a:off x="3713746" y="2616591"/>
            <a:ext cx="1512402"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Depression</a:t>
            </a:r>
          </a:p>
        </p:txBody>
      </p:sp>
      <p:pic>
        <p:nvPicPr>
          <p:cNvPr id="14" name="Picture 13" descr="A screenshot of a cell phone&#10;&#10;Description automatically generated">
            <a:extLst>
              <a:ext uri="{FF2B5EF4-FFF2-40B4-BE49-F238E27FC236}">
                <a16:creationId xmlns:a16="http://schemas.microsoft.com/office/drawing/2014/main" id="{EF4CF730-D6BF-4389-90D1-7C2E17DFED40}"/>
              </a:ext>
            </a:extLst>
          </p:cNvPr>
          <p:cNvPicPr>
            <a:picLocks noChangeAspect="1"/>
          </p:cNvPicPr>
          <p:nvPr/>
        </p:nvPicPr>
        <p:blipFill rotWithShape="1">
          <a:blip r:embed="rId4">
            <a:extLst>
              <a:ext uri="{28A0092B-C50C-407E-A947-70E740481C1C}">
                <a14:useLocalDpi xmlns:a14="http://schemas.microsoft.com/office/drawing/2010/main" val="0"/>
              </a:ext>
            </a:extLst>
          </a:blip>
          <a:srcRect l="1" r="1844" b="39384"/>
          <a:stretch/>
        </p:blipFill>
        <p:spPr>
          <a:xfrm>
            <a:off x="9267412" y="1329710"/>
            <a:ext cx="1974324" cy="5387612"/>
          </a:xfrm>
          <a:prstGeom prst="rect">
            <a:avLst/>
          </a:prstGeom>
        </p:spPr>
      </p:pic>
      <p:sp>
        <p:nvSpPr>
          <p:cNvPr id="16" name="Rectangle: Rounded Corners 15">
            <a:extLst>
              <a:ext uri="{FF2B5EF4-FFF2-40B4-BE49-F238E27FC236}">
                <a16:creationId xmlns:a16="http://schemas.microsoft.com/office/drawing/2014/main" id="{EBB132C5-E8ED-494A-A9ED-1B73112CD726}"/>
              </a:ext>
            </a:extLst>
          </p:cNvPr>
          <p:cNvSpPr/>
          <p:nvPr/>
        </p:nvSpPr>
        <p:spPr>
          <a:xfrm>
            <a:off x="7600944" y="2616591"/>
            <a:ext cx="1512402"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COVID</a:t>
            </a:r>
          </a:p>
        </p:txBody>
      </p:sp>
    </p:spTree>
    <p:extLst>
      <p:ext uri="{BB962C8B-B14F-4D97-AF65-F5344CB8AC3E}">
        <p14:creationId xmlns:p14="http://schemas.microsoft.com/office/powerpoint/2010/main" val="3819565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C69D6E9-3190-4552-98FB-2499DF7EF97B}"/>
              </a:ext>
            </a:extLst>
          </p:cNvPr>
          <p:cNvGrpSpPr/>
          <p:nvPr/>
        </p:nvGrpSpPr>
        <p:grpSpPr>
          <a:xfrm>
            <a:off x="0" y="819905"/>
            <a:ext cx="5188393" cy="4773641"/>
            <a:chOff x="6693492" y="3632781"/>
            <a:chExt cx="2574532" cy="2368728"/>
          </a:xfrm>
        </p:grpSpPr>
        <p:grpSp>
          <p:nvGrpSpPr>
            <p:cNvPr id="17" name="Group 16">
              <a:extLst>
                <a:ext uri="{FF2B5EF4-FFF2-40B4-BE49-F238E27FC236}">
                  <a16:creationId xmlns:a16="http://schemas.microsoft.com/office/drawing/2014/main" id="{1CB38E0A-A25E-47F8-8377-71DA9ED2DBEA}"/>
                </a:ext>
              </a:extLst>
            </p:cNvPr>
            <p:cNvGrpSpPr/>
            <p:nvPr/>
          </p:nvGrpSpPr>
          <p:grpSpPr>
            <a:xfrm>
              <a:off x="6693492" y="3632781"/>
              <a:ext cx="2574532" cy="2368728"/>
              <a:chOff x="6823194" y="3292813"/>
              <a:chExt cx="2574532" cy="2368728"/>
            </a:xfrm>
          </p:grpSpPr>
          <p:sp>
            <p:nvSpPr>
              <p:cNvPr id="23" name="Oval 22">
                <a:extLst>
                  <a:ext uri="{FF2B5EF4-FFF2-40B4-BE49-F238E27FC236}">
                    <a16:creationId xmlns:a16="http://schemas.microsoft.com/office/drawing/2014/main" id="{C4212F69-FF00-4BB5-A298-A971DC47C4A2}"/>
                  </a:ext>
                </a:extLst>
              </p:cNvPr>
              <p:cNvSpPr/>
              <p:nvPr/>
            </p:nvSpPr>
            <p:spPr>
              <a:xfrm>
                <a:off x="6926096" y="3292813"/>
                <a:ext cx="2368728" cy="2368728"/>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8A5DDC-D57A-472B-86DD-0E2B4637C9DC}"/>
                  </a:ext>
                </a:extLst>
              </p:cNvPr>
              <p:cNvSpPr txBox="1"/>
              <p:nvPr/>
            </p:nvSpPr>
            <p:spPr>
              <a:xfrm>
                <a:off x="6823194" y="3536372"/>
                <a:ext cx="2574532" cy="412349"/>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Dimensionality</a:t>
                </a:r>
              </a:p>
              <a:p>
                <a:pPr algn="ctr"/>
                <a:r>
                  <a:rPr lang="en-US" sz="2400" dirty="0">
                    <a:solidFill>
                      <a:schemeClr val="bg1"/>
                    </a:solidFill>
                    <a:latin typeface="Aharoni" panose="020B0604020202020204" pitchFamily="2" charset="-79"/>
                    <a:cs typeface="Aharoni" panose="020B0604020202020204" pitchFamily="2" charset="-79"/>
                  </a:rPr>
                  <a:t> Reduction</a:t>
                </a:r>
              </a:p>
            </p:txBody>
          </p:sp>
        </p:grpSp>
        <p:pic>
          <p:nvPicPr>
            <p:cNvPr id="18" name="Picture 17" descr="A picture containing building, window, table&#10;&#10;Description automatically generated">
              <a:extLst>
                <a:ext uri="{FF2B5EF4-FFF2-40B4-BE49-F238E27FC236}">
                  <a16:creationId xmlns:a16="http://schemas.microsoft.com/office/drawing/2014/main" id="{B2163F83-EF12-4E6A-9CBA-0AD6C1BC5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950" y="4389177"/>
              <a:ext cx="1351616" cy="1153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cxnSp>
        <p:nvCxnSpPr>
          <p:cNvPr id="25" name="Straight Connector 24">
            <a:extLst>
              <a:ext uri="{FF2B5EF4-FFF2-40B4-BE49-F238E27FC236}">
                <a16:creationId xmlns:a16="http://schemas.microsoft.com/office/drawing/2014/main" id="{ADBBFD24-43D0-4B11-A94F-1903B6742E7B}"/>
              </a:ext>
            </a:extLst>
          </p:cNvPr>
          <p:cNvCxnSpPr>
            <a:cxnSpLocks/>
          </p:cNvCxnSpPr>
          <p:nvPr/>
        </p:nvCxnSpPr>
        <p:spPr>
          <a:xfrm flipV="1">
            <a:off x="4844376" y="2123936"/>
            <a:ext cx="392678" cy="232132"/>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BCB0B1A-426D-483F-9BBC-AE856859AFF6}"/>
              </a:ext>
            </a:extLst>
          </p:cNvPr>
          <p:cNvCxnSpPr>
            <a:cxnSpLocks/>
          </p:cNvCxnSpPr>
          <p:nvPr/>
        </p:nvCxnSpPr>
        <p:spPr>
          <a:xfrm>
            <a:off x="4776457" y="4285710"/>
            <a:ext cx="460597" cy="205060"/>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pic>
        <p:nvPicPr>
          <p:cNvPr id="9" name="Picture 8" descr="A close up of a map&#10;&#10;Description automatically generated">
            <a:extLst>
              <a:ext uri="{FF2B5EF4-FFF2-40B4-BE49-F238E27FC236}">
                <a16:creationId xmlns:a16="http://schemas.microsoft.com/office/drawing/2014/main" id="{22504607-5440-4FC3-948B-4A8C28872F15}"/>
              </a:ext>
            </a:extLst>
          </p:cNvPr>
          <p:cNvPicPr>
            <a:picLocks noChangeAspect="1"/>
          </p:cNvPicPr>
          <p:nvPr/>
        </p:nvPicPr>
        <p:blipFill rotWithShape="1">
          <a:blip r:embed="rId4">
            <a:extLst>
              <a:ext uri="{28A0092B-C50C-407E-A947-70E740481C1C}">
                <a14:useLocalDpi xmlns:a14="http://schemas.microsoft.com/office/drawing/2010/main" val="0"/>
              </a:ext>
            </a:extLst>
          </a:blip>
          <a:srcRect l="3676" t="5221" r="4878" b="13775"/>
          <a:stretch/>
        </p:blipFill>
        <p:spPr>
          <a:xfrm>
            <a:off x="8027894" y="3670913"/>
            <a:ext cx="3008020" cy="1639713"/>
          </a:xfrm>
          <a:prstGeom prst="rect">
            <a:avLst/>
          </a:prstGeom>
        </p:spPr>
      </p:pic>
      <p:pic>
        <p:nvPicPr>
          <p:cNvPr id="39" name="Picture 38" descr="A close up of a map&#10;&#10;Description automatically generated">
            <a:extLst>
              <a:ext uri="{FF2B5EF4-FFF2-40B4-BE49-F238E27FC236}">
                <a16:creationId xmlns:a16="http://schemas.microsoft.com/office/drawing/2014/main" id="{1A308177-4D4F-473A-9BAE-9E1843F4011A}"/>
              </a:ext>
            </a:extLst>
          </p:cNvPr>
          <p:cNvPicPr>
            <a:picLocks noChangeAspect="1"/>
          </p:cNvPicPr>
          <p:nvPr/>
        </p:nvPicPr>
        <p:blipFill rotWithShape="1">
          <a:blip r:embed="rId5">
            <a:extLst>
              <a:ext uri="{28A0092B-C50C-407E-A947-70E740481C1C}">
                <a14:useLocalDpi xmlns:a14="http://schemas.microsoft.com/office/drawing/2010/main" val="0"/>
              </a:ext>
            </a:extLst>
          </a:blip>
          <a:srcRect l="2910" t="4803" r="8922" b="12808"/>
          <a:stretch/>
        </p:blipFill>
        <p:spPr>
          <a:xfrm>
            <a:off x="8027894" y="1212624"/>
            <a:ext cx="3008020" cy="1682190"/>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5E0731C-3826-42AD-BD35-B48FA64C3A6A}"/>
                  </a:ext>
                </a:extLst>
              </p:cNvPr>
              <p:cNvGraphicFramePr>
                <a:graphicFrameLocks noChangeAspect="1"/>
              </p:cNvGraphicFramePr>
              <p:nvPr>
                <p:extLst>
                  <p:ext uri="{D42A27DB-BD31-4B8C-83A1-F6EECF244321}">
                    <p14:modId xmlns:p14="http://schemas.microsoft.com/office/powerpoint/2010/main" val="3425073746"/>
                  </p:ext>
                </p:extLst>
              </p:nvPr>
            </p:nvGraphicFramePr>
            <p:xfrm>
              <a:off x="5250359" y="819905"/>
              <a:ext cx="2519360" cy="2352198"/>
            </p:xfrm>
            <a:graphic>
              <a:graphicData uri="http://schemas.microsoft.com/office/powerpoint/2016/slidezoom">
                <pslz:sldZm>
                  <pslz:sldZmObj sldId="285" cId="3665882401">
                    <pslz:zmPr id="{22C514E2-2497-4921-9BE1-D46B95F7F6E7}"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519360" cy="2352198"/>
                        </a:xfrm>
                        <a:prstGeom prst="rect">
                          <a:avLst/>
                        </a:prstGeom>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35E0731C-3826-42AD-BD35-B48FA64C3A6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250359" y="819905"/>
                <a:ext cx="2519360" cy="235219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A6C36FA-D9D8-45A8-80A7-2F16D04D1621}"/>
                  </a:ext>
                </a:extLst>
              </p:cNvPr>
              <p:cNvGraphicFramePr>
                <a:graphicFrameLocks noChangeAspect="1"/>
              </p:cNvGraphicFramePr>
              <p:nvPr>
                <p:extLst>
                  <p:ext uri="{D42A27DB-BD31-4B8C-83A1-F6EECF244321}">
                    <p14:modId xmlns:p14="http://schemas.microsoft.com/office/powerpoint/2010/main" val="3967279077"/>
                  </p:ext>
                </p:extLst>
              </p:nvPr>
            </p:nvGraphicFramePr>
            <p:xfrm>
              <a:off x="5295157" y="3314473"/>
              <a:ext cx="2519360" cy="2352594"/>
            </p:xfrm>
            <a:graphic>
              <a:graphicData uri="http://schemas.microsoft.com/office/powerpoint/2016/slidezoom">
                <pslz:sldZm>
                  <pslz:sldZmObj sldId="286" cId="1151495363">
                    <pslz:zmPr id="{4757E871-DB73-4049-9DBB-361A7CDF1703}"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519360" cy="2352594"/>
                        </a:xfrm>
                        <a:prstGeom prst="rect">
                          <a:avLst/>
                        </a:prstGeom>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0A6C36FA-D9D8-45A8-80A7-2F16D04D1621}"/>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295157" y="3314473"/>
                <a:ext cx="2519360" cy="2352594"/>
              </a:xfrm>
              <a:prstGeom prst="rect">
                <a:avLst/>
              </a:prstGeom>
            </p:spPr>
          </p:pic>
        </mc:Fallback>
      </mc:AlternateContent>
    </p:spTree>
    <p:extLst>
      <p:ext uri="{BB962C8B-B14F-4D97-AF65-F5344CB8AC3E}">
        <p14:creationId xmlns:p14="http://schemas.microsoft.com/office/powerpoint/2010/main" val="134048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D63103C5-F80B-4933-9D66-9498FF51D323}"/>
              </a:ext>
            </a:extLst>
          </p:cNvPr>
          <p:cNvSpPr txBox="1">
            <a:spLocks/>
          </p:cNvSpPr>
          <p:nvPr/>
        </p:nvSpPr>
        <p:spPr>
          <a:xfrm>
            <a:off x="2250551" y="-119912"/>
            <a:ext cx="7690897" cy="1770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heavy" dirty="0">
                <a:solidFill>
                  <a:schemeClr val="bg1"/>
                </a:solidFill>
                <a:latin typeface="Bahnschrift Light" panose="020B0502040204020203" pitchFamily="34" charset="0"/>
              </a:rPr>
              <a:t>t-SNE</a:t>
            </a:r>
            <a:endParaRPr lang="en-US" sz="2400" dirty="0">
              <a:solidFill>
                <a:schemeClr val="bg1"/>
              </a:solidFill>
              <a:latin typeface="Bahnschrift Light" panose="020B0502040204020203" pitchFamily="34" charset="0"/>
            </a:endParaRPr>
          </a:p>
        </p:txBody>
      </p:sp>
      <p:pic>
        <p:nvPicPr>
          <p:cNvPr id="5" name="Picture 4" descr="A close up of a tree&#10;&#10;Description automatically generated">
            <a:extLst>
              <a:ext uri="{FF2B5EF4-FFF2-40B4-BE49-F238E27FC236}">
                <a16:creationId xmlns:a16="http://schemas.microsoft.com/office/drawing/2014/main" id="{D85C3939-C57F-4E2C-BF1B-E99ED57E4006}"/>
              </a:ext>
            </a:extLst>
          </p:cNvPr>
          <p:cNvPicPr>
            <a:picLocks noChangeAspect="1"/>
          </p:cNvPicPr>
          <p:nvPr/>
        </p:nvPicPr>
        <p:blipFill rotWithShape="1">
          <a:blip r:embed="rId3">
            <a:extLst>
              <a:ext uri="{28A0092B-C50C-407E-A947-70E740481C1C}">
                <a14:useLocalDpi xmlns:a14="http://schemas.microsoft.com/office/drawing/2010/main" val="0"/>
              </a:ext>
            </a:extLst>
          </a:blip>
          <a:srcRect l="10706" t="9129" r="20371" b="10666"/>
          <a:stretch/>
        </p:blipFill>
        <p:spPr>
          <a:xfrm>
            <a:off x="2571492" y="1146517"/>
            <a:ext cx="7049017" cy="5468584"/>
          </a:xfrm>
          <a:prstGeom prst="rect">
            <a:avLst/>
          </a:prstGeom>
        </p:spPr>
      </p:pic>
    </p:spTree>
    <p:extLst>
      <p:ext uri="{BB962C8B-B14F-4D97-AF65-F5344CB8AC3E}">
        <p14:creationId xmlns:p14="http://schemas.microsoft.com/office/powerpoint/2010/main" val="3665882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D63103C5-F80B-4933-9D66-9498FF51D323}"/>
              </a:ext>
            </a:extLst>
          </p:cNvPr>
          <p:cNvSpPr txBox="1">
            <a:spLocks/>
          </p:cNvSpPr>
          <p:nvPr/>
        </p:nvSpPr>
        <p:spPr>
          <a:xfrm>
            <a:off x="2250551" y="-119912"/>
            <a:ext cx="7690897" cy="14181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heavy" dirty="0">
                <a:solidFill>
                  <a:schemeClr val="bg1"/>
                </a:solidFill>
                <a:latin typeface="Bahnschrift Light" panose="020B0502040204020203" pitchFamily="34" charset="0"/>
              </a:rPr>
              <a:t>UMAP</a:t>
            </a:r>
            <a:endParaRPr lang="en-US" sz="2400" dirty="0">
              <a:solidFill>
                <a:schemeClr val="bg1"/>
              </a:solidFill>
              <a:latin typeface="Bahnschrift Light" panose="020B0502040204020203" pitchFamily="34" charset="0"/>
            </a:endParaRPr>
          </a:p>
        </p:txBody>
      </p:sp>
      <p:pic>
        <p:nvPicPr>
          <p:cNvPr id="3" name="Screen Recording 2020-05-26 at 4.05.46 PM.mov" descr="Screen Recording 2020-05-26 at 4.05.46 PM.mov">
            <a:hlinkClick r:id="" action="ppaction://media"/>
            <a:extLst>
              <a:ext uri="{FF2B5EF4-FFF2-40B4-BE49-F238E27FC236}">
                <a16:creationId xmlns:a16="http://schemas.microsoft.com/office/drawing/2014/main" id="{6F6370E4-C299-E945-A8A3-68F90DFD9E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38712" y="970844"/>
            <a:ext cx="5914574" cy="5372363"/>
          </a:xfrm>
          <a:prstGeom prst="rect">
            <a:avLst/>
          </a:prstGeom>
        </p:spPr>
      </p:pic>
    </p:spTree>
    <p:extLst>
      <p:ext uri="{BB962C8B-B14F-4D97-AF65-F5344CB8AC3E}">
        <p14:creationId xmlns:p14="http://schemas.microsoft.com/office/powerpoint/2010/main" val="115149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775EE46-38BA-48BD-BDB8-12B94B94DC05}"/>
              </a:ext>
            </a:extLst>
          </p:cNvPr>
          <p:cNvGrpSpPr/>
          <p:nvPr/>
        </p:nvGrpSpPr>
        <p:grpSpPr>
          <a:xfrm>
            <a:off x="930762" y="794536"/>
            <a:ext cx="5118262" cy="5118262"/>
            <a:chOff x="7694990" y="3653739"/>
            <a:chExt cx="1863657" cy="1863657"/>
          </a:xfrm>
        </p:grpSpPr>
        <p:sp>
          <p:nvSpPr>
            <p:cNvPr id="12" name="Oval 11">
              <a:extLst>
                <a:ext uri="{FF2B5EF4-FFF2-40B4-BE49-F238E27FC236}">
                  <a16:creationId xmlns:a16="http://schemas.microsoft.com/office/drawing/2014/main" id="{72A2182D-6C12-4DA6-BDB3-B436E77720B5}"/>
                </a:ext>
              </a:extLst>
            </p:cNvPr>
            <p:cNvSpPr/>
            <p:nvPr/>
          </p:nvSpPr>
          <p:spPr>
            <a:xfrm>
              <a:off x="7694990" y="3653739"/>
              <a:ext cx="1863657" cy="186365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drawing&#10;&#10;Description automatically generated">
              <a:extLst>
                <a:ext uri="{FF2B5EF4-FFF2-40B4-BE49-F238E27FC236}">
                  <a16:creationId xmlns:a16="http://schemas.microsoft.com/office/drawing/2014/main" id="{DA0E0D9A-840D-4045-9D40-3CA3AC3C2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351" y="4115404"/>
              <a:ext cx="1342936" cy="89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cxnSp>
        <p:nvCxnSpPr>
          <p:cNvPr id="17" name="Straight Connector 16">
            <a:extLst>
              <a:ext uri="{FF2B5EF4-FFF2-40B4-BE49-F238E27FC236}">
                <a16:creationId xmlns:a16="http://schemas.microsoft.com/office/drawing/2014/main" id="{85324446-FA25-484F-AB58-532DE374E298}"/>
              </a:ext>
            </a:extLst>
          </p:cNvPr>
          <p:cNvCxnSpPr>
            <a:cxnSpLocks/>
          </p:cNvCxnSpPr>
          <p:nvPr/>
        </p:nvCxnSpPr>
        <p:spPr>
          <a:xfrm flipV="1">
            <a:off x="5827594" y="2053369"/>
            <a:ext cx="408706" cy="184558"/>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10DEF3-B1E2-42FE-8A06-7FC3CA86DEB5}"/>
              </a:ext>
            </a:extLst>
          </p:cNvPr>
          <p:cNvCxnSpPr>
            <a:cxnSpLocks/>
          </p:cNvCxnSpPr>
          <p:nvPr/>
        </p:nvCxnSpPr>
        <p:spPr>
          <a:xfrm>
            <a:off x="5908724" y="4257472"/>
            <a:ext cx="374552" cy="164740"/>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7912C0-1C01-40BF-8FCC-E1888BA039C7}"/>
              </a:ext>
            </a:extLst>
          </p:cNvPr>
          <p:cNvSpPr txBox="1"/>
          <p:nvPr/>
        </p:nvSpPr>
        <p:spPr>
          <a:xfrm>
            <a:off x="930762" y="1231435"/>
            <a:ext cx="5188393" cy="461665"/>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Evaluation</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75FB027-69BF-496B-B584-60A953787D7F}"/>
                  </a:ext>
                </a:extLst>
              </p:cNvPr>
              <p:cNvGraphicFramePr>
                <a:graphicFrameLocks noChangeAspect="1"/>
              </p:cNvGraphicFramePr>
              <p:nvPr>
                <p:extLst>
                  <p:ext uri="{D42A27DB-BD31-4B8C-83A1-F6EECF244321}">
                    <p14:modId xmlns:p14="http://schemas.microsoft.com/office/powerpoint/2010/main" val="4223517650"/>
                  </p:ext>
                </p:extLst>
              </p:nvPr>
            </p:nvGraphicFramePr>
            <p:xfrm>
              <a:off x="6425925" y="675215"/>
              <a:ext cx="2575835" cy="2601985"/>
            </p:xfrm>
            <a:graphic>
              <a:graphicData uri="http://schemas.microsoft.com/office/powerpoint/2016/slidezoom">
                <pslz:sldZm>
                  <pslz:sldZmObj sldId="270" cId="593335494">
                    <pslz:zmPr id="{F9899C9B-64AA-49D8-A06B-6B14BEDCC819}"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75835" cy="2601985"/>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B75FB027-69BF-496B-B584-60A953787D7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425925" y="675215"/>
                <a:ext cx="2575835" cy="260198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3579E0B-79A1-476C-8DC6-CE752FFBD07C}"/>
                  </a:ext>
                </a:extLst>
              </p:cNvPr>
              <p:cNvGraphicFramePr>
                <a:graphicFrameLocks noChangeAspect="1"/>
              </p:cNvGraphicFramePr>
              <p:nvPr>
                <p:extLst>
                  <p:ext uri="{D42A27DB-BD31-4B8C-83A1-F6EECF244321}">
                    <p14:modId xmlns:p14="http://schemas.microsoft.com/office/powerpoint/2010/main" val="1373677211"/>
                  </p:ext>
                </p:extLst>
              </p:nvPr>
            </p:nvGraphicFramePr>
            <p:xfrm>
              <a:off x="6425925" y="3331974"/>
              <a:ext cx="2670662" cy="2677440"/>
            </p:xfrm>
            <a:graphic>
              <a:graphicData uri="http://schemas.microsoft.com/office/powerpoint/2016/slidezoom">
                <pslz:sldZm>
                  <pslz:sldZmObj sldId="291" cId="4281422957">
                    <pslz:zmPr id="{33D1D263-8850-43DD-96E0-ABA33FE4608A}"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670662" cy="2677440"/>
                        </a:xfrm>
                        <a:prstGeom prst="rect">
                          <a:avLst/>
                        </a:prstGeom>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13579E0B-79A1-476C-8DC6-CE752FFBD07C}"/>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425925" y="3331974"/>
                <a:ext cx="2670662" cy="2677440"/>
              </a:xfrm>
              <a:prstGeom prst="rect">
                <a:avLst/>
              </a:prstGeom>
            </p:spPr>
          </p:pic>
        </mc:Fallback>
      </mc:AlternateContent>
    </p:spTree>
    <p:extLst>
      <p:ext uri="{BB962C8B-B14F-4D97-AF65-F5344CB8AC3E}">
        <p14:creationId xmlns:p14="http://schemas.microsoft.com/office/powerpoint/2010/main" val="377288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408349" y="234572"/>
            <a:ext cx="7450427" cy="1632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Topic Modeling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Comparison</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graphicFrame>
        <p:nvGraphicFramePr>
          <p:cNvPr id="2" name="Table 2">
            <a:extLst>
              <a:ext uri="{FF2B5EF4-FFF2-40B4-BE49-F238E27FC236}">
                <a16:creationId xmlns:a16="http://schemas.microsoft.com/office/drawing/2014/main" id="{3EDB7A2F-264E-46AD-B8D0-D0FA6E057921}"/>
              </a:ext>
            </a:extLst>
          </p:cNvPr>
          <p:cNvGraphicFramePr>
            <a:graphicFrameLocks noGrp="1"/>
          </p:cNvGraphicFramePr>
          <p:nvPr>
            <p:extLst>
              <p:ext uri="{D42A27DB-BD31-4B8C-83A1-F6EECF244321}">
                <p14:modId xmlns:p14="http://schemas.microsoft.com/office/powerpoint/2010/main" val="221520491"/>
              </p:ext>
            </p:extLst>
          </p:nvPr>
        </p:nvGraphicFramePr>
        <p:xfrm>
          <a:off x="498378" y="2186545"/>
          <a:ext cx="2759976" cy="3637480"/>
        </p:xfrm>
        <a:graphic>
          <a:graphicData uri="http://schemas.openxmlformats.org/drawingml/2006/table">
            <a:tbl>
              <a:tblPr firstRow="1" bandRow="1">
                <a:tableStyleId>{5C22544A-7EE6-4342-B048-85BDC9FD1C3A}</a:tableStyleId>
              </a:tblPr>
              <a:tblGrid>
                <a:gridCol w="1379988">
                  <a:extLst>
                    <a:ext uri="{9D8B030D-6E8A-4147-A177-3AD203B41FA5}">
                      <a16:colId xmlns:a16="http://schemas.microsoft.com/office/drawing/2014/main" val="2930498507"/>
                    </a:ext>
                  </a:extLst>
                </a:gridCol>
                <a:gridCol w="1379988">
                  <a:extLst>
                    <a:ext uri="{9D8B030D-6E8A-4147-A177-3AD203B41FA5}">
                      <a16:colId xmlns:a16="http://schemas.microsoft.com/office/drawing/2014/main" val="1705825811"/>
                    </a:ext>
                  </a:extLst>
                </a:gridCol>
              </a:tblGrid>
              <a:tr h="404720">
                <a:tc>
                  <a:txBody>
                    <a:bodyPr/>
                    <a:lstStyle/>
                    <a:p>
                      <a:r>
                        <a:rPr lang="en-US" sz="1800" dirty="0"/>
                        <a:t>LDA</a:t>
                      </a:r>
                    </a:p>
                  </a:txBody>
                  <a:tcPr/>
                </a:tc>
                <a:tc>
                  <a:txBody>
                    <a:bodyPr/>
                    <a:lstStyle/>
                    <a:p>
                      <a:r>
                        <a:rPr lang="en-US" sz="1800" dirty="0" err="1"/>
                        <a:t>CorEx</a:t>
                      </a:r>
                      <a:r>
                        <a:rPr lang="en-US" sz="1800" dirty="0"/>
                        <a:t> Topic</a:t>
                      </a:r>
                    </a:p>
                  </a:txBody>
                  <a:tcPr/>
                </a:tc>
                <a:extLst>
                  <a:ext uri="{0D108BD9-81ED-4DB2-BD59-A6C34878D82A}">
                    <a16:rowId xmlns:a16="http://schemas.microsoft.com/office/drawing/2014/main" val="3167463644"/>
                  </a:ext>
                </a:extLst>
              </a:tr>
              <a:tr h="518536">
                <a:tc>
                  <a:txBody>
                    <a:bodyPr/>
                    <a:lstStyle/>
                    <a:p>
                      <a:r>
                        <a:rPr lang="en-US" sz="900" b="0" i="0" dirty="0">
                          <a:solidFill>
                            <a:srgbClr val="1D1C1D"/>
                          </a:solidFill>
                          <a:effectLst/>
                          <a:latin typeface="Slack-Lato"/>
                        </a:rPr>
                        <a:t>feel, like, know, want, think, time, thing, people</a:t>
                      </a:r>
                      <a:endParaRPr lang="en-US" sz="900" dirty="0"/>
                    </a:p>
                  </a:txBody>
                  <a:tcPr/>
                </a:tc>
                <a:tc>
                  <a:txBody>
                    <a:bodyPr/>
                    <a:lstStyle/>
                    <a:p>
                      <a:r>
                        <a:rPr lang="en-US" sz="900" dirty="0"/>
                        <a:t>tell ,way ,lot ,long ,happen ,point ,mind ,thought problem ,away </a:t>
                      </a:r>
                    </a:p>
                  </a:txBody>
                  <a:tcPr/>
                </a:tc>
                <a:extLst>
                  <a:ext uri="{0D108BD9-81ED-4DB2-BD59-A6C34878D82A}">
                    <a16:rowId xmlns:a16="http://schemas.microsoft.com/office/drawing/2014/main" val="3945057648"/>
                  </a:ext>
                </a:extLst>
              </a:tr>
              <a:tr h="518536">
                <a:tc>
                  <a:txBody>
                    <a:bodyPr/>
                    <a:lstStyle/>
                    <a:p>
                      <a:r>
                        <a:rPr lang="en-US" sz="900" b="0" i="0" dirty="0">
                          <a:solidFill>
                            <a:srgbClr val="1D1C1D"/>
                          </a:solidFill>
                          <a:effectLst/>
                          <a:latin typeface="Slack-Lato"/>
                        </a:rPr>
                        <a:t>feel, like, attack, panic, day, start, time, bad;</a:t>
                      </a:r>
                      <a:endParaRPr lang="en-US" sz="900" dirty="0"/>
                    </a:p>
                  </a:txBody>
                  <a:tcPr/>
                </a:tc>
                <a:tc>
                  <a:txBody>
                    <a:bodyPr/>
                    <a:lstStyle/>
                    <a:p>
                      <a:r>
                        <a:rPr lang="en-US" sz="900" dirty="0"/>
                        <a:t>job ,life ,need ,find ,end ,month ,mental ,therapy health ,depression</a:t>
                      </a:r>
                    </a:p>
                  </a:txBody>
                  <a:tcPr/>
                </a:tc>
                <a:extLst>
                  <a:ext uri="{0D108BD9-81ED-4DB2-BD59-A6C34878D82A}">
                    <a16:rowId xmlns:a16="http://schemas.microsoft.com/office/drawing/2014/main" val="2376935386"/>
                  </a:ext>
                </a:extLst>
              </a:tr>
              <a:tr h="518536">
                <a:tc>
                  <a:txBody>
                    <a:bodyPr/>
                    <a:lstStyle/>
                    <a:p>
                      <a:r>
                        <a:rPr lang="en-US" sz="900" b="0" i="0" dirty="0">
                          <a:solidFill>
                            <a:srgbClr val="1D1C1D"/>
                          </a:solidFill>
                          <a:effectLst/>
                          <a:latin typeface="Slack-Lato"/>
                        </a:rPr>
                        <a:t>work, job, home, know, day, week, live, virus</a:t>
                      </a:r>
                      <a:endParaRPr lang="en-US" sz="900" dirty="0"/>
                    </a:p>
                  </a:txBody>
                  <a:tcPr/>
                </a:tc>
                <a:tc>
                  <a:txBody>
                    <a:bodyPr/>
                    <a:lstStyle/>
                    <a:p>
                      <a:r>
                        <a:rPr lang="en-US" sz="900" dirty="0"/>
                        <a:t>friend ,talk ,good ,school ,person ,relationship ,ask ,look ,love ,social</a:t>
                      </a:r>
                    </a:p>
                  </a:txBody>
                  <a:tcPr/>
                </a:tc>
                <a:extLst>
                  <a:ext uri="{0D108BD9-81ED-4DB2-BD59-A6C34878D82A}">
                    <a16:rowId xmlns:a16="http://schemas.microsoft.com/office/drawing/2014/main" val="2107037365"/>
                  </a:ext>
                </a:extLst>
              </a:tr>
              <a:tr h="518536">
                <a:tc>
                  <a:txBody>
                    <a:bodyPr/>
                    <a:lstStyle/>
                    <a:p>
                      <a:r>
                        <a:rPr lang="en-US" sz="900" b="0" i="0" dirty="0">
                          <a:solidFill>
                            <a:srgbClr val="1D1C1D"/>
                          </a:solidFill>
                          <a:effectLst/>
                          <a:latin typeface="Slack-Lato"/>
                        </a:rPr>
                        <a:t>mg, medication, doctor, help, med, prescribe, effect, try</a:t>
                      </a:r>
                      <a:endParaRPr lang="en-US" sz="900" dirty="0"/>
                    </a:p>
                  </a:txBody>
                  <a:tcPr/>
                </a:tc>
                <a:tc>
                  <a:txBody>
                    <a:bodyPr/>
                    <a:lstStyle/>
                    <a:p>
                      <a:r>
                        <a:rPr lang="en-US" sz="900" dirty="0"/>
                        <a:t>home ,live ,family , virus ,leave ,parent ,house ,stay ,old , die</a:t>
                      </a:r>
                    </a:p>
                  </a:txBody>
                  <a:tcPr/>
                </a:tc>
                <a:extLst>
                  <a:ext uri="{0D108BD9-81ED-4DB2-BD59-A6C34878D82A}">
                    <a16:rowId xmlns:a16="http://schemas.microsoft.com/office/drawing/2014/main" val="785517975"/>
                  </a:ext>
                </a:extLst>
              </a:tr>
              <a:tr h="518536">
                <a:tc>
                  <a:txBody>
                    <a:bodyPr/>
                    <a:lstStyle/>
                    <a:p>
                      <a:r>
                        <a:rPr lang="en-US" sz="900" b="0" i="0" dirty="0">
                          <a:solidFill>
                            <a:srgbClr val="1D1C1D"/>
                          </a:solidFill>
                          <a:effectLst/>
                          <a:latin typeface="Slack-Lato"/>
                        </a:rPr>
                        <a:t>movie, water, ok, bat, use, watch, dentist, age</a:t>
                      </a:r>
                      <a:endParaRPr lang="en-US" sz="900" dirty="0"/>
                    </a:p>
                  </a:txBody>
                  <a:tcPr/>
                </a:tc>
                <a:tc>
                  <a:txBody>
                    <a:bodyPr/>
                    <a:lstStyle/>
                    <a:p>
                      <a:r>
                        <a:rPr lang="en-US" sz="900" dirty="0"/>
                        <a:t>heart ,chest ,symptom ,attack ,pain ,panic ,night ,sleep ,wake ,doctor </a:t>
                      </a:r>
                    </a:p>
                  </a:txBody>
                  <a:tcPr/>
                </a:tc>
                <a:extLst>
                  <a:ext uri="{0D108BD9-81ED-4DB2-BD59-A6C34878D82A}">
                    <a16:rowId xmlns:a16="http://schemas.microsoft.com/office/drawing/2014/main" val="3614101054"/>
                  </a:ext>
                </a:extLst>
              </a:tr>
              <a:tr h="518536">
                <a:tc>
                  <a:txBody>
                    <a:bodyPr/>
                    <a:lstStyle/>
                    <a:p>
                      <a:r>
                        <a:rPr lang="en-US" sz="900" b="0" i="0" dirty="0">
                          <a:solidFill>
                            <a:srgbClr val="1D1C1D"/>
                          </a:solidFill>
                          <a:effectLst/>
                          <a:latin typeface="Slack-Lato"/>
                        </a:rPr>
                        <a:t> sex, cough, fever, throat, temperature, pregnant, earthquake, condom</a:t>
                      </a:r>
                      <a:endParaRPr lang="en-US" sz="900" dirty="0"/>
                    </a:p>
                  </a:txBody>
                  <a:tcPr/>
                </a:tc>
                <a:tc>
                  <a:txBody>
                    <a:bodyPr/>
                    <a:lstStyle/>
                    <a:p>
                      <a:r>
                        <a:rPr lang="en-US" sz="900" dirty="0"/>
                        <a:t>mg ,prescribe, medication ,effect ,dose ,med ,psychiatrist ,</a:t>
                      </a:r>
                      <a:r>
                        <a:rPr lang="en-US" sz="900" dirty="0" err="1"/>
                        <a:t>zoloft</a:t>
                      </a:r>
                      <a:r>
                        <a:rPr lang="en-US" sz="900" dirty="0"/>
                        <a:t> ,</a:t>
                      </a:r>
                      <a:r>
                        <a:rPr lang="en-US" sz="900" dirty="0" err="1"/>
                        <a:t>lexapro</a:t>
                      </a:r>
                      <a:r>
                        <a:rPr lang="en-US" sz="900" dirty="0"/>
                        <a:t> ,</a:t>
                      </a:r>
                      <a:r>
                        <a:rPr lang="en-US" sz="900" dirty="0" err="1"/>
                        <a:t>xanax</a:t>
                      </a:r>
                      <a:r>
                        <a:rPr lang="en-US" sz="900" dirty="0"/>
                        <a:t> </a:t>
                      </a:r>
                    </a:p>
                  </a:txBody>
                  <a:tcPr/>
                </a:tc>
                <a:extLst>
                  <a:ext uri="{0D108BD9-81ED-4DB2-BD59-A6C34878D82A}">
                    <a16:rowId xmlns:a16="http://schemas.microsoft.com/office/drawing/2014/main" val="650639551"/>
                  </a:ext>
                </a:extLst>
              </a:tr>
            </a:tbl>
          </a:graphicData>
        </a:graphic>
      </p:graphicFrame>
      <p:sp>
        <p:nvSpPr>
          <p:cNvPr id="9" name="Rectangle: Rounded Corners 8">
            <a:extLst>
              <a:ext uri="{FF2B5EF4-FFF2-40B4-BE49-F238E27FC236}">
                <a16:creationId xmlns:a16="http://schemas.microsoft.com/office/drawing/2014/main" id="{C6E23E47-5661-46E6-92BB-447C78A2029F}"/>
              </a:ext>
            </a:extLst>
          </p:cNvPr>
          <p:cNvSpPr/>
          <p:nvPr/>
        </p:nvSpPr>
        <p:spPr>
          <a:xfrm>
            <a:off x="1190649" y="1621251"/>
            <a:ext cx="1266092"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Anxiety</a:t>
            </a:r>
          </a:p>
        </p:txBody>
      </p:sp>
      <p:graphicFrame>
        <p:nvGraphicFramePr>
          <p:cNvPr id="12" name="Table 2">
            <a:extLst>
              <a:ext uri="{FF2B5EF4-FFF2-40B4-BE49-F238E27FC236}">
                <a16:creationId xmlns:a16="http://schemas.microsoft.com/office/drawing/2014/main" id="{3283A6D2-5193-48D9-8E62-DD2AF1310A25}"/>
              </a:ext>
            </a:extLst>
          </p:cNvPr>
          <p:cNvGraphicFramePr>
            <a:graphicFrameLocks noGrp="1"/>
          </p:cNvGraphicFramePr>
          <p:nvPr>
            <p:extLst>
              <p:ext uri="{D42A27DB-BD31-4B8C-83A1-F6EECF244321}">
                <p14:modId xmlns:p14="http://schemas.microsoft.com/office/powerpoint/2010/main" val="2983085497"/>
              </p:ext>
            </p:extLst>
          </p:nvPr>
        </p:nvGraphicFramePr>
        <p:xfrm>
          <a:off x="4695883" y="2186545"/>
          <a:ext cx="2759976" cy="3683474"/>
        </p:xfrm>
        <a:graphic>
          <a:graphicData uri="http://schemas.openxmlformats.org/drawingml/2006/table">
            <a:tbl>
              <a:tblPr firstRow="1" bandRow="1">
                <a:tableStyleId>{5C22544A-7EE6-4342-B048-85BDC9FD1C3A}</a:tableStyleId>
              </a:tblPr>
              <a:tblGrid>
                <a:gridCol w="1379988">
                  <a:extLst>
                    <a:ext uri="{9D8B030D-6E8A-4147-A177-3AD203B41FA5}">
                      <a16:colId xmlns:a16="http://schemas.microsoft.com/office/drawing/2014/main" val="2930498507"/>
                    </a:ext>
                  </a:extLst>
                </a:gridCol>
                <a:gridCol w="1379988">
                  <a:extLst>
                    <a:ext uri="{9D8B030D-6E8A-4147-A177-3AD203B41FA5}">
                      <a16:colId xmlns:a16="http://schemas.microsoft.com/office/drawing/2014/main" val="1705825811"/>
                    </a:ext>
                  </a:extLst>
                </a:gridCol>
              </a:tblGrid>
              <a:tr h="391634">
                <a:tc>
                  <a:txBody>
                    <a:bodyPr/>
                    <a:lstStyle/>
                    <a:p>
                      <a:r>
                        <a:rPr lang="en-US" sz="1800" dirty="0"/>
                        <a:t>LDA</a:t>
                      </a:r>
                    </a:p>
                  </a:txBody>
                  <a:tcPr/>
                </a:tc>
                <a:tc>
                  <a:txBody>
                    <a:bodyPr/>
                    <a:lstStyle/>
                    <a:p>
                      <a:r>
                        <a:rPr lang="en-US" sz="1800" dirty="0" err="1"/>
                        <a:t>CorEx</a:t>
                      </a:r>
                      <a:r>
                        <a:rPr lang="en-US" sz="1800" dirty="0"/>
                        <a:t> Topic</a:t>
                      </a:r>
                    </a:p>
                  </a:txBody>
                  <a:tcPr/>
                </a:tc>
                <a:extLst>
                  <a:ext uri="{0D108BD9-81ED-4DB2-BD59-A6C34878D82A}">
                    <a16:rowId xmlns:a16="http://schemas.microsoft.com/office/drawing/2014/main" val="3167463644"/>
                  </a:ext>
                </a:extLst>
              </a:tr>
              <a:tr h="514949">
                <a:tc>
                  <a:txBody>
                    <a:bodyPr/>
                    <a:lstStyle/>
                    <a:p>
                      <a:r>
                        <a:rPr lang="en-US" sz="900" b="0" i="0" dirty="0">
                          <a:solidFill>
                            <a:srgbClr val="1D1C1D"/>
                          </a:solidFill>
                          <a:effectLst/>
                          <a:latin typeface="Slack-Lato"/>
                        </a:rPr>
                        <a:t>feel, like, want, know, life, think, thing, time</a:t>
                      </a:r>
                      <a:endParaRPr lang="en-US" sz="900" dirty="0"/>
                    </a:p>
                  </a:txBody>
                  <a:tcPr/>
                </a:tc>
                <a:tc>
                  <a:txBody>
                    <a:bodyPr/>
                    <a:lstStyle/>
                    <a:p>
                      <a:r>
                        <a:rPr lang="en-US" sz="900" dirty="0"/>
                        <a:t>mental ,self ,anxiety ,health ,issue ,hard ,kind ,change ,struggle ,experience</a:t>
                      </a:r>
                    </a:p>
                  </a:txBody>
                  <a:tcPr/>
                </a:tc>
                <a:extLst>
                  <a:ext uri="{0D108BD9-81ED-4DB2-BD59-A6C34878D82A}">
                    <a16:rowId xmlns:a16="http://schemas.microsoft.com/office/drawing/2014/main" val="3945057648"/>
                  </a:ext>
                </a:extLst>
              </a:tr>
              <a:tr h="501770">
                <a:tc>
                  <a:txBody>
                    <a:bodyPr/>
                    <a:lstStyle/>
                    <a:p>
                      <a:r>
                        <a:rPr lang="en-US" sz="900" b="0" i="0" dirty="0">
                          <a:solidFill>
                            <a:srgbClr val="1D1C1D"/>
                          </a:solidFill>
                          <a:effectLst/>
                          <a:latin typeface="Slack-Lato"/>
                        </a:rPr>
                        <a:t>talk, tell, help, friend, know, ask, people, need</a:t>
                      </a:r>
                      <a:endParaRPr lang="en-US" sz="900" dirty="0"/>
                    </a:p>
                  </a:txBody>
                  <a:tcPr/>
                </a:tc>
                <a:tc>
                  <a:txBody>
                    <a:bodyPr/>
                    <a:lstStyle/>
                    <a:p>
                      <a:r>
                        <a:rPr lang="en-US" sz="900" dirty="0"/>
                        <a:t>find ,love ,relationship , person ,long ,look ,point ,ask ,problem ,girl</a:t>
                      </a:r>
                    </a:p>
                  </a:txBody>
                  <a:tcPr/>
                </a:tc>
                <a:extLst>
                  <a:ext uri="{0D108BD9-81ED-4DB2-BD59-A6C34878D82A}">
                    <a16:rowId xmlns:a16="http://schemas.microsoft.com/office/drawing/2014/main" val="2376935386"/>
                  </a:ext>
                </a:extLst>
              </a:tr>
              <a:tr h="501770">
                <a:tc>
                  <a:txBody>
                    <a:bodyPr/>
                    <a:lstStyle/>
                    <a:p>
                      <a:r>
                        <a:rPr lang="en-US" sz="900" b="0" i="0" dirty="0">
                          <a:solidFill>
                            <a:srgbClr val="1D1C1D"/>
                          </a:solidFill>
                          <a:effectLst/>
                          <a:latin typeface="Slack-Lato"/>
                        </a:rPr>
                        <a:t>school, year, friend, parent, time, start, college, mom</a:t>
                      </a:r>
                      <a:endParaRPr lang="en-US" sz="900" dirty="0"/>
                    </a:p>
                  </a:txBody>
                  <a:tcPr/>
                </a:tc>
                <a:tc>
                  <a:txBody>
                    <a:bodyPr/>
                    <a:lstStyle/>
                    <a:p>
                      <a:r>
                        <a:rPr lang="en-US" sz="900" dirty="0"/>
                        <a:t>job ,live ,family ,home ,parent ,old ,leave ,month ,mom ,money </a:t>
                      </a:r>
                    </a:p>
                  </a:txBody>
                  <a:tcPr/>
                </a:tc>
                <a:extLst>
                  <a:ext uri="{0D108BD9-81ED-4DB2-BD59-A6C34878D82A}">
                    <a16:rowId xmlns:a16="http://schemas.microsoft.com/office/drawing/2014/main" val="2107037365"/>
                  </a:ext>
                </a:extLst>
              </a:tr>
              <a:tr h="501770">
                <a:tc>
                  <a:txBody>
                    <a:bodyPr/>
                    <a:lstStyle/>
                    <a:p>
                      <a:r>
                        <a:rPr lang="en-US" sz="900" b="0" i="0" dirty="0">
                          <a:solidFill>
                            <a:srgbClr val="1D1C1D"/>
                          </a:solidFill>
                          <a:effectLst/>
                          <a:latin typeface="Slack-Lato"/>
                        </a:rPr>
                        <a:t> day, sleep, week, eat, night, bed, hour, room</a:t>
                      </a:r>
                      <a:endParaRPr lang="en-US" sz="900" dirty="0"/>
                    </a:p>
                  </a:txBody>
                  <a:tcPr/>
                </a:tc>
                <a:tc>
                  <a:txBody>
                    <a:bodyPr/>
                    <a:lstStyle/>
                    <a:p>
                      <a:r>
                        <a:rPr lang="en-US" sz="900" dirty="0"/>
                        <a:t>school ,college ,high ,class ,grade ,new ,study ,student ,graduate ,social </a:t>
                      </a:r>
                    </a:p>
                  </a:txBody>
                  <a:tcPr/>
                </a:tc>
                <a:extLst>
                  <a:ext uri="{0D108BD9-81ED-4DB2-BD59-A6C34878D82A}">
                    <a16:rowId xmlns:a16="http://schemas.microsoft.com/office/drawing/2014/main" val="785517975"/>
                  </a:ext>
                </a:extLst>
              </a:tr>
              <a:tr h="619384">
                <a:tc>
                  <a:txBody>
                    <a:bodyPr/>
                    <a:lstStyle/>
                    <a:p>
                      <a:r>
                        <a:rPr lang="en-US" sz="900" b="0" i="0" dirty="0">
                          <a:solidFill>
                            <a:srgbClr val="1D1C1D"/>
                          </a:solidFill>
                          <a:effectLst/>
                          <a:latin typeface="Slack-Lato"/>
                        </a:rPr>
                        <a:t>mental, health, medication, anxiety, help, therapy, med, doctor</a:t>
                      </a:r>
                      <a:endParaRPr lang="en-US" sz="900" dirty="0"/>
                    </a:p>
                  </a:txBody>
                  <a:tcPr/>
                </a:tc>
                <a:tc>
                  <a:txBody>
                    <a:bodyPr/>
                    <a:lstStyle/>
                    <a:p>
                      <a:r>
                        <a:rPr lang="en-US" sz="900" dirty="0"/>
                        <a:t>sleep ,bed , play ,eat ,night ,room ,sit ,spend ,watch , game</a:t>
                      </a:r>
                    </a:p>
                  </a:txBody>
                  <a:tcPr/>
                </a:tc>
                <a:extLst>
                  <a:ext uri="{0D108BD9-81ED-4DB2-BD59-A6C34878D82A}">
                    <a16:rowId xmlns:a16="http://schemas.microsoft.com/office/drawing/2014/main" val="3614101054"/>
                  </a:ext>
                </a:extLst>
              </a:tr>
              <a:tr h="501770">
                <a:tc>
                  <a:txBody>
                    <a:bodyPr/>
                    <a:lstStyle/>
                    <a:p>
                      <a:r>
                        <a:rPr lang="en-US" sz="900" b="0" i="0" dirty="0">
                          <a:solidFill>
                            <a:srgbClr val="1D1C1D"/>
                          </a:solidFill>
                          <a:effectLst/>
                          <a:latin typeface="Slack-Lato"/>
                        </a:rPr>
                        <a:t>job, work, money, pay, live, home, house, month</a:t>
                      </a:r>
                      <a:endParaRPr lang="en-US" sz="900" dirty="0"/>
                    </a:p>
                  </a:txBody>
                  <a:tcPr/>
                </a:tc>
                <a:tc>
                  <a:txBody>
                    <a:bodyPr/>
                    <a:lstStyle/>
                    <a:p>
                      <a:r>
                        <a:rPr lang="en-US" sz="900" dirty="0"/>
                        <a:t>care ,end ,away ,happy ,cry ,anymore ,shit ,feeling ,die ,hate</a:t>
                      </a:r>
                    </a:p>
                  </a:txBody>
                  <a:tcPr/>
                </a:tc>
                <a:extLst>
                  <a:ext uri="{0D108BD9-81ED-4DB2-BD59-A6C34878D82A}">
                    <a16:rowId xmlns:a16="http://schemas.microsoft.com/office/drawing/2014/main" val="650639551"/>
                  </a:ext>
                </a:extLst>
              </a:tr>
            </a:tbl>
          </a:graphicData>
        </a:graphic>
      </p:graphicFrame>
      <p:sp>
        <p:nvSpPr>
          <p:cNvPr id="13" name="Rectangle: Rounded Corners 12">
            <a:extLst>
              <a:ext uri="{FF2B5EF4-FFF2-40B4-BE49-F238E27FC236}">
                <a16:creationId xmlns:a16="http://schemas.microsoft.com/office/drawing/2014/main" id="{D22BD805-9118-4E50-8B7A-7BB1C385B706}"/>
              </a:ext>
            </a:extLst>
          </p:cNvPr>
          <p:cNvSpPr/>
          <p:nvPr/>
        </p:nvSpPr>
        <p:spPr>
          <a:xfrm>
            <a:off x="5388153" y="1621251"/>
            <a:ext cx="1512401"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Depression</a:t>
            </a:r>
          </a:p>
        </p:txBody>
      </p:sp>
      <p:graphicFrame>
        <p:nvGraphicFramePr>
          <p:cNvPr id="14" name="Table 2">
            <a:extLst>
              <a:ext uri="{FF2B5EF4-FFF2-40B4-BE49-F238E27FC236}">
                <a16:creationId xmlns:a16="http://schemas.microsoft.com/office/drawing/2014/main" id="{040CF820-D53F-4A0C-84F0-5B25CB0FF7A6}"/>
              </a:ext>
            </a:extLst>
          </p:cNvPr>
          <p:cNvGraphicFramePr>
            <a:graphicFrameLocks noGrp="1"/>
          </p:cNvGraphicFramePr>
          <p:nvPr>
            <p:extLst>
              <p:ext uri="{D42A27DB-BD31-4B8C-83A1-F6EECF244321}">
                <p14:modId xmlns:p14="http://schemas.microsoft.com/office/powerpoint/2010/main" val="3217772836"/>
              </p:ext>
            </p:extLst>
          </p:nvPr>
        </p:nvGraphicFramePr>
        <p:xfrm>
          <a:off x="8893388" y="2186545"/>
          <a:ext cx="2759976" cy="3637480"/>
        </p:xfrm>
        <a:graphic>
          <a:graphicData uri="http://schemas.openxmlformats.org/drawingml/2006/table">
            <a:tbl>
              <a:tblPr firstRow="1" bandRow="1">
                <a:tableStyleId>{5C22544A-7EE6-4342-B048-85BDC9FD1C3A}</a:tableStyleId>
              </a:tblPr>
              <a:tblGrid>
                <a:gridCol w="1379988">
                  <a:extLst>
                    <a:ext uri="{9D8B030D-6E8A-4147-A177-3AD203B41FA5}">
                      <a16:colId xmlns:a16="http://schemas.microsoft.com/office/drawing/2014/main" val="2930498507"/>
                    </a:ext>
                  </a:extLst>
                </a:gridCol>
                <a:gridCol w="1379988">
                  <a:extLst>
                    <a:ext uri="{9D8B030D-6E8A-4147-A177-3AD203B41FA5}">
                      <a16:colId xmlns:a16="http://schemas.microsoft.com/office/drawing/2014/main" val="1705825811"/>
                    </a:ext>
                  </a:extLst>
                </a:gridCol>
              </a:tblGrid>
              <a:tr h="404720">
                <a:tc>
                  <a:txBody>
                    <a:bodyPr/>
                    <a:lstStyle/>
                    <a:p>
                      <a:r>
                        <a:rPr lang="en-US" sz="1800" dirty="0"/>
                        <a:t>LDA</a:t>
                      </a:r>
                    </a:p>
                  </a:txBody>
                  <a:tcPr/>
                </a:tc>
                <a:tc>
                  <a:txBody>
                    <a:bodyPr/>
                    <a:lstStyle/>
                    <a:p>
                      <a:r>
                        <a:rPr lang="en-US" sz="1800" dirty="0" err="1"/>
                        <a:t>CorEx</a:t>
                      </a:r>
                      <a:r>
                        <a:rPr lang="en-US" sz="1800" dirty="0"/>
                        <a:t> Topic</a:t>
                      </a:r>
                    </a:p>
                  </a:txBody>
                  <a:tcPr/>
                </a:tc>
                <a:extLst>
                  <a:ext uri="{0D108BD9-81ED-4DB2-BD59-A6C34878D82A}">
                    <a16:rowId xmlns:a16="http://schemas.microsoft.com/office/drawing/2014/main" val="3167463644"/>
                  </a:ext>
                </a:extLst>
              </a:tr>
              <a:tr h="518536">
                <a:tc>
                  <a:txBody>
                    <a:bodyPr/>
                    <a:lstStyle/>
                    <a:p>
                      <a:r>
                        <a:rPr lang="en-US" sz="900" b="0" i="0" dirty="0">
                          <a:solidFill>
                            <a:srgbClr val="1D1C1D"/>
                          </a:solidFill>
                          <a:effectLst/>
                          <a:latin typeface="Slack-Lato"/>
                        </a:rPr>
                        <a:t>know, feel, like, work, people, home, want, live</a:t>
                      </a:r>
                      <a:endParaRPr lang="en-US" sz="900" dirty="0"/>
                    </a:p>
                  </a:txBody>
                  <a:tcPr/>
                </a:tc>
                <a:tc>
                  <a:txBody>
                    <a:bodyPr/>
                    <a:lstStyle/>
                    <a:p>
                      <a:r>
                        <a:rPr lang="en-US" sz="900" dirty="0"/>
                        <a:t>family ,life ,friend , month ,social, situation ,self, mean ,love ,worry</a:t>
                      </a:r>
                    </a:p>
                  </a:txBody>
                  <a:tcPr/>
                </a:tc>
                <a:extLst>
                  <a:ext uri="{0D108BD9-81ED-4DB2-BD59-A6C34878D82A}">
                    <a16:rowId xmlns:a16="http://schemas.microsoft.com/office/drawing/2014/main" val="3945057648"/>
                  </a:ext>
                </a:extLst>
              </a:tr>
              <a:tr h="518536">
                <a:tc>
                  <a:txBody>
                    <a:bodyPr/>
                    <a:lstStyle/>
                    <a:p>
                      <a:r>
                        <a:rPr lang="en-US" sz="900" b="0" i="0" dirty="0">
                          <a:solidFill>
                            <a:srgbClr val="1D1C1D"/>
                          </a:solidFill>
                          <a:effectLst/>
                          <a:latin typeface="Slack-Lato"/>
                        </a:rPr>
                        <a:t> people, day, work, feel, know, like, time, think</a:t>
                      </a:r>
                      <a:endParaRPr lang="en-US" sz="900" dirty="0"/>
                    </a:p>
                  </a:txBody>
                  <a:tcPr/>
                </a:tc>
                <a:tc>
                  <a:txBody>
                    <a:bodyPr/>
                    <a:lstStyle/>
                    <a:p>
                      <a:r>
                        <a:rPr lang="en-US" sz="900" dirty="0"/>
                        <a:t>year ,old ,risk ,dad ,worried, sick ,parent mother ,die ,fear </a:t>
                      </a:r>
                    </a:p>
                  </a:txBody>
                  <a:tcPr/>
                </a:tc>
                <a:extLst>
                  <a:ext uri="{0D108BD9-81ED-4DB2-BD59-A6C34878D82A}">
                    <a16:rowId xmlns:a16="http://schemas.microsoft.com/office/drawing/2014/main" val="2376935386"/>
                  </a:ext>
                </a:extLst>
              </a:tr>
              <a:tr h="518536">
                <a:tc>
                  <a:txBody>
                    <a:bodyPr/>
                    <a:lstStyle/>
                    <a:p>
                      <a:r>
                        <a:rPr lang="en-US" sz="900" b="0" i="0" dirty="0">
                          <a:solidFill>
                            <a:srgbClr val="1D1C1D"/>
                          </a:solidFill>
                          <a:effectLst/>
                          <a:latin typeface="Slack-Lato"/>
                        </a:rPr>
                        <a:t>work, virus, time, know, day, people, like, help</a:t>
                      </a:r>
                      <a:endParaRPr lang="en-US" sz="900" dirty="0"/>
                    </a:p>
                  </a:txBody>
                  <a:tcPr/>
                </a:tc>
                <a:tc>
                  <a:txBody>
                    <a:bodyPr/>
                    <a:lstStyle/>
                    <a:p>
                      <a:r>
                        <a:rPr lang="en-US" sz="900" dirty="0"/>
                        <a:t>away ,today ,tell ,hour ,leave ,care ,house ,wake ,night ,understand </a:t>
                      </a:r>
                    </a:p>
                  </a:txBody>
                  <a:tcPr/>
                </a:tc>
                <a:extLst>
                  <a:ext uri="{0D108BD9-81ED-4DB2-BD59-A6C34878D82A}">
                    <a16:rowId xmlns:a16="http://schemas.microsoft.com/office/drawing/2014/main" val="2107037365"/>
                  </a:ext>
                </a:extLst>
              </a:tr>
              <a:tr h="518536">
                <a:tc>
                  <a:txBody>
                    <a:bodyPr/>
                    <a:lstStyle/>
                    <a:p>
                      <a:r>
                        <a:rPr lang="en-US" sz="900" b="0" i="0" dirty="0">
                          <a:solidFill>
                            <a:srgbClr val="1D1C1D"/>
                          </a:solidFill>
                          <a:effectLst/>
                          <a:latin typeface="Slack-Lato"/>
                        </a:rPr>
                        <a:t>people, feel, like, year, time, know, life, thing</a:t>
                      </a:r>
                      <a:endParaRPr lang="en-US" sz="900" dirty="0"/>
                    </a:p>
                  </a:txBody>
                  <a:tcPr/>
                </a:tc>
                <a:tc>
                  <a:txBody>
                    <a:bodyPr/>
                    <a:lstStyle/>
                    <a:p>
                      <a:r>
                        <a:rPr lang="en-US" sz="900" dirty="0"/>
                        <a:t>health ,information ,news ,find ,share ,org ,</a:t>
                      </a:r>
                      <a:r>
                        <a:rPr lang="en-US" sz="900" dirty="0" err="1"/>
                        <a:t>covid</a:t>
                      </a:r>
                      <a:r>
                        <a:rPr lang="en-US" sz="900" dirty="0"/>
                        <a:t> ,mental ,coronavirus ,support</a:t>
                      </a:r>
                    </a:p>
                  </a:txBody>
                  <a:tcPr/>
                </a:tc>
                <a:extLst>
                  <a:ext uri="{0D108BD9-81ED-4DB2-BD59-A6C34878D82A}">
                    <a16:rowId xmlns:a16="http://schemas.microsoft.com/office/drawing/2014/main" val="785517975"/>
                  </a:ext>
                </a:extLst>
              </a:tr>
              <a:tr h="518536">
                <a:tc>
                  <a:txBody>
                    <a:bodyPr/>
                    <a:lstStyle/>
                    <a:p>
                      <a:r>
                        <a:rPr lang="en-US" sz="900" b="0" i="0" dirty="0">
                          <a:solidFill>
                            <a:srgbClr val="1D1C1D"/>
                          </a:solidFill>
                          <a:effectLst/>
                          <a:latin typeface="Slack-Lato"/>
                        </a:rPr>
                        <a:t> like, feel, people, anxiety, day, symptom, think, know</a:t>
                      </a:r>
                      <a:endParaRPr lang="en-US" sz="900" dirty="0"/>
                    </a:p>
                  </a:txBody>
                  <a:tcPr/>
                </a:tc>
                <a:tc>
                  <a:txBody>
                    <a:bodyPr/>
                    <a:lstStyle/>
                    <a:p>
                      <a:r>
                        <a:rPr lang="en-US" sz="900" dirty="0"/>
                        <a:t>wipe, food ,use ,store ,clean ,grocery, place ,door ,wear ,mask </a:t>
                      </a:r>
                    </a:p>
                  </a:txBody>
                  <a:tcPr/>
                </a:tc>
                <a:extLst>
                  <a:ext uri="{0D108BD9-81ED-4DB2-BD59-A6C34878D82A}">
                    <a16:rowId xmlns:a16="http://schemas.microsoft.com/office/drawing/2014/main" val="3614101054"/>
                  </a:ext>
                </a:extLst>
              </a:tr>
              <a:tr h="518536">
                <a:tc>
                  <a:txBody>
                    <a:bodyPr/>
                    <a:lstStyle/>
                    <a:p>
                      <a:r>
                        <a:rPr lang="en-US" sz="900" b="0" i="0" dirty="0">
                          <a:solidFill>
                            <a:srgbClr val="1D1C1D"/>
                          </a:solidFill>
                          <a:effectLst/>
                          <a:latin typeface="Slack-Lato"/>
                        </a:rPr>
                        <a:t>people, feel, virus, know, school, day, year, anxiety</a:t>
                      </a:r>
                      <a:endParaRPr lang="en-US" sz="900" dirty="0"/>
                    </a:p>
                  </a:txBody>
                  <a:tcPr/>
                </a:tc>
                <a:tc>
                  <a:txBody>
                    <a:bodyPr/>
                    <a:lstStyle/>
                    <a:p>
                      <a:r>
                        <a:rPr lang="en-US" sz="900" dirty="0"/>
                        <a:t>cough ,fever ,throat ,chest ,symptom ,hand ,nose ,test ,wash ,breath</a:t>
                      </a:r>
                    </a:p>
                  </a:txBody>
                  <a:tcPr/>
                </a:tc>
                <a:extLst>
                  <a:ext uri="{0D108BD9-81ED-4DB2-BD59-A6C34878D82A}">
                    <a16:rowId xmlns:a16="http://schemas.microsoft.com/office/drawing/2014/main" val="650639551"/>
                  </a:ext>
                </a:extLst>
              </a:tr>
            </a:tbl>
          </a:graphicData>
        </a:graphic>
      </p:graphicFrame>
      <p:sp>
        <p:nvSpPr>
          <p:cNvPr id="15" name="Rectangle: Rounded Corners 14">
            <a:extLst>
              <a:ext uri="{FF2B5EF4-FFF2-40B4-BE49-F238E27FC236}">
                <a16:creationId xmlns:a16="http://schemas.microsoft.com/office/drawing/2014/main" id="{BAADC6EB-C716-44A9-AC26-89DC4F96A00C}"/>
              </a:ext>
            </a:extLst>
          </p:cNvPr>
          <p:cNvSpPr/>
          <p:nvPr/>
        </p:nvSpPr>
        <p:spPr>
          <a:xfrm>
            <a:off x="9585658" y="1621251"/>
            <a:ext cx="1512401"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COVID</a:t>
            </a:r>
          </a:p>
        </p:txBody>
      </p:sp>
      <p:sp>
        <p:nvSpPr>
          <p:cNvPr id="4" name="TextBox 3">
            <a:extLst>
              <a:ext uri="{FF2B5EF4-FFF2-40B4-BE49-F238E27FC236}">
                <a16:creationId xmlns:a16="http://schemas.microsoft.com/office/drawing/2014/main" id="{A3640DDA-5426-42CC-B600-3B7DF3D7D60D}"/>
              </a:ext>
            </a:extLst>
          </p:cNvPr>
          <p:cNvSpPr txBox="1"/>
          <p:nvPr/>
        </p:nvSpPr>
        <p:spPr>
          <a:xfrm>
            <a:off x="373487" y="6032177"/>
            <a:ext cx="9807262" cy="523220"/>
          </a:xfrm>
          <a:prstGeom prst="rect">
            <a:avLst/>
          </a:prstGeom>
          <a:noFill/>
        </p:spPr>
        <p:txBody>
          <a:bodyPr wrap="square" rtlCol="0">
            <a:spAutoFit/>
          </a:bodyPr>
          <a:lstStyle/>
          <a:p>
            <a:r>
              <a:rPr lang="en-US" sz="1400" dirty="0">
                <a:solidFill>
                  <a:schemeClr val="bg1"/>
                </a:solidFill>
                <a:latin typeface="Bahnschrift" panose="020B0502040204020203" pitchFamily="34" charset="0"/>
              </a:rPr>
              <a:t>Conclusion: Topics produced by </a:t>
            </a:r>
            <a:r>
              <a:rPr lang="en-US" sz="1400" dirty="0" err="1">
                <a:solidFill>
                  <a:schemeClr val="bg1"/>
                </a:solidFill>
                <a:latin typeface="Bahnschrift" panose="020B0502040204020203" pitchFamily="34" charset="0"/>
              </a:rPr>
              <a:t>Corex</a:t>
            </a:r>
            <a:r>
              <a:rPr lang="en-US" sz="1400" dirty="0">
                <a:solidFill>
                  <a:schemeClr val="bg1"/>
                </a:solidFill>
                <a:latin typeface="Bahnschrift" panose="020B0502040204020203" pitchFamily="34" charset="0"/>
              </a:rPr>
              <a:t> Topic were less repetitive and more coherent. The additional functionality to nudge topics that are “undercooked” or “overcooked” also improved the results.</a:t>
            </a:r>
          </a:p>
        </p:txBody>
      </p:sp>
    </p:spTree>
    <p:extLst>
      <p:ext uri="{BB962C8B-B14F-4D97-AF65-F5344CB8AC3E}">
        <p14:creationId xmlns:p14="http://schemas.microsoft.com/office/powerpoint/2010/main" val="59333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10;&#10;Description automatically generated">
            <a:extLst>
              <a:ext uri="{FF2B5EF4-FFF2-40B4-BE49-F238E27FC236}">
                <a16:creationId xmlns:a16="http://schemas.microsoft.com/office/drawing/2014/main" id="{594ECB52-642D-4AD3-815D-688E5CEF6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62" y="-72499"/>
            <a:ext cx="16323733" cy="7049031"/>
          </a:xfrm>
          <a:prstGeom prst="rect">
            <a:avLst/>
          </a:prstGeom>
          <a:blipFill>
            <a:blip r:embed="rId4"/>
            <a:tile tx="0" ty="0" sx="100000" sy="100000" flip="none" algn="tl"/>
          </a:blipFill>
        </p:spPr>
      </p:pic>
      <p:sp>
        <p:nvSpPr>
          <p:cNvPr id="49" name="TextBox 48">
            <a:extLst>
              <a:ext uri="{FF2B5EF4-FFF2-40B4-BE49-F238E27FC236}">
                <a16:creationId xmlns:a16="http://schemas.microsoft.com/office/drawing/2014/main" id="{11D4535F-CFA2-465D-91C7-25E046F2F7AB}"/>
              </a:ext>
            </a:extLst>
          </p:cNvPr>
          <p:cNvSpPr txBox="1"/>
          <p:nvPr/>
        </p:nvSpPr>
        <p:spPr>
          <a:xfrm>
            <a:off x="5735614" y="3960507"/>
            <a:ext cx="2366973" cy="338554"/>
          </a:xfrm>
          <a:prstGeom prst="rect">
            <a:avLst/>
          </a:prstGeom>
          <a:noFill/>
        </p:spPr>
        <p:txBody>
          <a:bodyPr wrap="square" rtlCol="0">
            <a:spAutoFit/>
          </a:bodyPr>
          <a:lstStyle/>
          <a:p>
            <a:pPr algn="ctr"/>
            <a:r>
              <a:rPr lang="en-US" sz="1600" dirty="0">
                <a:solidFill>
                  <a:schemeClr val="bg1"/>
                </a:solidFill>
                <a:latin typeface="Aharoni" panose="020B0604020202020204" pitchFamily="2" charset="-79"/>
                <a:cs typeface="Aharoni" panose="020B0604020202020204" pitchFamily="2" charset="-79"/>
              </a:rPr>
              <a:t>Algorithm Selection</a:t>
            </a:r>
          </a:p>
        </p:txBody>
      </p:sp>
      <p:grpSp>
        <p:nvGrpSpPr>
          <p:cNvPr id="10" name="Group 9">
            <a:extLst>
              <a:ext uri="{FF2B5EF4-FFF2-40B4-BE49-F238E27FC236}">
                <a16:creationId xmlns:a16="http://schemas.microsoft.com/office/drawing/2014/main" id="{BCA49F66-4B75-49C1-BE80-99AC52E5B281}"/>
              </a:ext>
            </a:extLst>
          </p:cNvPr>
          <p:cNvGrpSpPr/>
          <p:nvPr/>
        </p:nvGrpSpPr>
        <p:grpSpPr>
          <a:xfrm>
            <a:off x="-212013" y="1943546"/>
            <a:ext cx="2768470" cy="2100515"/>
            <a:chOff x="35292" y="3380219"/>
            <a:chExt cx="3178514" cy="2411625"/>
          </a:xfrm>
        </p:grpSpPr>
        <p:sp>
          <p:nvSpPr>
            <p:cNvPr id="35" name="TextBox 34">
              <a:extLst>
                <a:ext uri="{FF2B5EF4-FFF2-40B4-BE49-F238E27FC236}">
                  <a16:creationId xmlns:a16="http://schemas.microsoft.com/office/drawing/2014/main" id="{24DE5248-52EF-41AA-B58C-AA311806D5A5}"/>
                </a:ext>
              </a:extLst>
            </p:cNvPr>
            <p:cNvSpPr txBox="1"/>
            <p:nvPr/>
          </p:nvSpPr>
          <p:spPr>
            <a:xfrm>
              <a:off x="35292" y="3380219"/>
              <a:ext cx="3178514" cy="388698"/>
            </a:xfrm>
            <a:prstGeom prst="rect">
              <a:avLst/>
            </a:prstGeom>
            <a:noFill/>
          </p:spPr>
          <p:txBody>
            <a:bodyPr wrap="square" rtlCol="0">
              <a:spAutoFit/>
            </a:bodyPr>
            <a:lstStyle/>
            <a:p>
              <a:pPr algn="ctr"/>
              <a:r>
                <a:rPr lang="en-US" sz="1600" dirty="0">
                  <a:solidFill>
                    <a:schemeClr val="bg1"/>
                  </a:solidFill>
                  <a:latin typeface="Aharoni" panose="020B0604020202020204" pitchFamily="2" charset="-79"/>
                  <a:cs typeface="Aharoni" panose="020B0604020202020204" pitchFamily="2" charset="-79"/>
                </a:rPr>
                <a:t>Data Capturing</a:t>
              </a:r>
            </a:p>
          </p:txBody>
        </p:sp>
        <mc:AlternateContent xmlns:mc="http://schemas.openxmlformats.org/markup-compatibility/2006" xmlns:psez="http://schemas.microsoft.com/office/powerpoint/2016/sectionzoom">
          <mc:Choice Requires="psez">
            <p:graphicFrame>
              <p:nvGraphicFramePr>
                <p:cNvPr id="68" name="Section Zoom 67">
                  <a:extLst>
                    <a:ext uri="{FF2B5EF4-FFF2-40B4-BE49-F238E27FC236}">
                      <a16:creationId xmlns:a16="http://schemas.microsoft.com/office/drawing/2014/main" id="{60CF4266-F095-4000-A38E-4A546F029724}"/>
                    </a:ext>
                  </a:extLst>
                </p:cNvPr>
                <p:cNvGraphicFramePr>
                  <a:graphicFrameLocks noChangeAspect="1"/>
                </p:cNvGraphicFramePr>
                <p:nvPr>
                  <p:extLst>
                    <p:ext uri="{D42A27DB-BD31-4B8C-83A1-F6EECF244321}">
                      <p14:modId xmlns:p14="http://schemas.microsoft.com/office/powerpoint/2010/main" val="2213568735"/>
                    </p:ext>
                  </p:extLst>
                </p:nvPr>
              </p:nvGraphicFramePr>
              <p:xfrm>
                <a:off x="687056" y="3864817"/>
                <a:ext cx="1901672" cy="1927027"/>
              </p:xfrm>
              <a:graphic>
                <a:graphicData uri="http://schemas.microsoft.com/office/powerpoint/2016/sectionzoom">
                  <psez:sectionZm>
                    <psez:sectionZmObj sectionId="{20E28CA4-24AE-46D5-B05F-60388A266AB3}">
                      <psez:zmPr id="{777EE1E5-4861-4A8F-A2D4-A43038EEF537}"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656347" cy="1678432"/>
                          </a:xfrm>
                          <a:prstGeom prst="rect">
                            <a:avLst/>
                          </a:prstGeom>
                        </p166:spPr>
                      </psez:zmPr>
                    </psez:sectionZmObj>
                  </psez:sectionZm>
                </a:graphicData>
              </a:graphic>
            </p:graphicFrame>
          </mc:Choice>
          <mc:Fallback xmlns="">
            <p:pic>
              <p:nvPicPr>
                <p:cNvPr id="68" name="Section Zoom 67">
                  <a:hlinkClick r:id="rId6" action="ppaction://hlinksldjump"/>
                  <a:extLst>
                    <a:ext uri="{FF2B5EF4-FFF2-40B4-BE49-F238E27FC236}">
                      <a16:creationId xmlns:a16="http://schemas.microsoft.com/office/drawing/2014/main" id="{60CF4266-F095-4000-A38E-4A546F02972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55670" y="2365629"/>
                  <a:ext cx="1656347" cy="1678432"/>
                </a:xfrm>
                <a:prstGeom prst="rect">
                  <a:avLst/>
                </a:prstGeom>
              </p:spPr>
            </p:pic>
          </mc:Fallback>
        </mc:AlternateContent>
      </p:grpSp>
      <p:sp>
        <p:nvSpPr>
          <p:cNvPr id="37" name="TextBox 36">
            <a:extLst>
              <a:ext uri="{FF2B5EF4-FFF2-40B4-BE49-F238E27FC236}">
                <a16:creationId xmlns:a16="http://schemas.microsoft.com/office/drawing/2014/main" id="{193DD199-3361-485C-81DE-220067789FF9}"/>
              </a:ext>
            </a:extLst>
          </p:cNvPr>
          <p:cNvSpPr txBox="1"/>
          <p:nvPr/>
        </p:nvSpPr>
        <p:spPr>
          <a:xfrm>
            <a:off x="470431" y="4152973"/>
            <a:ext cx="3758091" cy="436677"/>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Data Cleaning</a:t>
            </a:r>
          </a:p>
        </p:txBody>
      </p:sp>
      <p:pic>
        <p:nvPicPr>
          <p:cNvPr id="75" name="Picture 74" descr="A screenshot of a cell phone&#10;&#10;Description automatically generated">
            <a:extLst>
              <a:ext uri="{FF2B5EF4-FFF2-40B4-BE49-F238E27FC236}">
                <a16:creationId xmlns:a16="http://schemas.microsoft.com/office/drawing/2014/main" id="{5BBCAFA7-47C6-4252-882E-932E51E914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6263" y="1743801"/>
            <a:ext cx="3710751" cy="2383790"/>
          </a:xfrm>
          <a:prstGeom prst="rect">
            <a:avLst/>
          </a:prstGeom>
        </p:spPr>
      </p:pic>
      <p:grpSp>
        <p:nvGrpSpPr>
          <p:cNvPr id="22" name="Group 21">
            <a:extLst>
              <a:ext uri="{FF2B5EF4-FFF2-40B4-BE49-F238E27FC236}">
                <a16:creationId xmlns:a16="http://schemas.microsoft.com/office/drawing/2014/main" id="{C8478C73-4B39-433D-9A2A-1F886B9FD0EA}"/>
              </a:ext>
            </a:extLst>
          </p:cNvPr>
          <p:cNvGrpSpPr/>
          <p:nvPr/>
        </p:nvGrpSpPr>
        <p:grpSpPr>
          <a:xfrm>
            <a:off x="2073829" y="2840206"/>
            <a:ext cx="5128758" cy="2947638"/>
            <a:chOff x="879236" y="4970619"/>
            <a:chExt cx="4818000" cy="2710125"/>
          </a:xfrm>
        </p:grpSpPr>
        <p:sp>
          <p:nvSpPr>
            <p:cNvPr id="42" name="TextBox 41">
              <a:extLst>
                <a:ext uri="{FF2B5EF4-FFF2-40B4-BE49-F238E27FC236}">
                  <a16:creationId xmlns:a16="http://schemas.microsoft.com/office/drawing/2014/main" id="{5960C8D5-9641-441F-B09D-1F64E3E8DFC4}"/>
                </a:ext>
              </a:extLst>
            </p:cNvPr>
            <p:cNvSpPr txBox="1"/>
            <p:nvPr/>
          </p:nvSpPr>
          <p:spPr>
            <a:xfrm>
              <a:off x="1579583" y="5023290"/>
              <a:ext cx="3178514" cy="311274"/>
            </a:xfrm>
            <a:prstGeom prst="rect">
              <a:avLst/>
            </a:prstGeom>
            <a:noFill/>
          </p:spPr>
          <p:txBody>
            <a:bodyPr wrap="square" rtlCol="0">
              <a:spAutoFit/>
            </a:bodyPr>
            <a:lstStyle/>
            <a:p>
              <a:pPr algn="ctr"/>
              <a:r>
                <a:rPr lang="en-US" sz="1600" dirty="0">
                  <a:solidFill>
                    <a:schemeClr val="bg1"/>
                  </a:solidFill>
                  <a:latin typeface="Aharoni" panose="020B0604020202020204" pitchFamily="2" charset="-79"/>
                  <a:cs typeface="Aharoni" panose="020B0604020202020204" pitchFamily="2" charset="-79"/>
                </a:rPr>
                <a:t>Feature Extraction</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C8BD9BCE-62B8-465E-992F-B3A728DE3A4A}"/>
                    </a:ext>
                  </a:extLst>
                </p:cNvPr>
                <p:cNvGraphicFramePr>
                  <a:graphicFrameLocks noChangeAspect="1"/>
                </p:cNvGraphicFramePr>
                <p:nvPr>
                  <p:extLst>
                    <p:ext uri="{D42A27DB-BD31-4B8C-83A1-F6EECF244321}">
                      <p14:modId xmlns:p14="http://schemas.microsoft.com/office/powerpoint/2010/main" val="1870122966"/>
                    </p:ext>
                  </p:extLst>
                </p:nvPr>
              </p:nvGraphicFramePr>
              <p:xfrm>
                <a:off x="879236" y="4970619"/>
                <a:ext cx="4818000" cy="2710125"/>
              </p:xfrm>
              <a:graphic>
                <a:graphicData uri="http://schemas.microsoft.com/office/powerpoint/2016/sectionzoom">
                  <psez:sectionZm>
                    <psez:sectionZmObj sectionId="{11569D0F-B036-4A10-94CC-7020D5F15590}">
                      <psez:zmPr id="{FF858C38-270B-4D40-B3D5-D7A941E219B4}" transitionDur="1000" showBg="0">
                        <p166:blipFill xmlns:p166="http://schemas.microsoft.com/office/powerpoint/2016/6/main">
                          <a:blip r:embed="rId9"/>
                          <a:stretch>
                            <a:fillRect/>
                          </a:stretch>
                        </p166:blipFill>
                        <p166:spPr xmlns:p166="http://schemas.microsoft.com/office/powerpoint/2016/6/main">
                          <a:xfrm>
                            <a:off x="0" y="0"/>
                            <a:ext cx="5128758" cy="2947638"/>
                          </a:xfrm>
                          <a:prstGeom prst="rect">
                            <a:avLst/>
                          </a:prstGeom>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C8BD9BCE-62B8-465E-992F-B3A728DE3A4A}"/>
                    </a:ext>
                  </a:extLst>
                </p:cNvPr>
                <p:cNvPicPr>
                  <a:picLocks noGrp="1" noRot="1" noChangeAspect="1" noMove="1" noResize="1" noEditPoints="1" noAdjustHandles="1" noChangeArrowheads="1" noChangeShapeType="1"/>
                </p:cNvPicPr>
                <p:nvPr/>
              </p:nvPicPr>
              <p:blipFill>
                <a:blip r:embed="rId11"/>
                <a:stretch>
                  <a:fillRect/>
                </a:stretch>
              </p:blipFill>
              <p:spPr>
                <a:xfrm>
                  <a:off x="2073829" y="2840206"/>
                  <a:ext cx="5128758" cy="2947638"/>
                </a:xfrm>
                <a:prstGeom prst="rect">
                  <a:avLst/>
                </a:prstGeom>
              </p:spPr>
            </p:pic>
          </mc:Fallback>
        </mc:AlternateContent>
      </p:gr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249A655A-E5CB-4558-A409-3EB0F7FB8AF3}"/>
                  </a:ext>
                </a:extLst>
              </p:cNvPr>
              <p:cNvGraphicFramePr>
                <a:graphicFrameLocks noChangeAspect="1"/>
              </p:cNvGraphicFramePr>
              <p:nvPr>
                <p:extLst>
                  <p:ext uri="{D42A27DB-BD31-4B8C-83A1-F6EECF244321}">
                    <p14:modId xmlns:p14="http://schemas.microsoft.com/office/powerpoint/2010/main" val="493349791"/>
                  </p:ext>
                </p:extLst>
              </p:nvPr>
            </p:nvGraphicFramePr>
            <p:xfrm>
              <a:off x="344049" y="36126"/>
              <a:ext cx="1452631" cy="1714500"/>
            </p:xfrm>
            <a:graphic>
              <a:graphicData uri="http://schemas.microsoft.com/office/powerpoint/2016/slidezoom">
                <pslz:sldZm>
                  <pslz:sldZmObj sldId="290" cId="4243327115">
                    <pslz:zmPr id="{F6E2B165-33DC-4608-B5D9-3C83D3E1DFF3}"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452631" cy="1714500"/>
                        </a:xfrm>
                        <a:prstGeom prst="rect">
                          <a:avLst/>
                        </a:prstGeom>
                      </p166:spPr>
                    </pslz:zmPr>
                  </pslz:sldZmObj>
                </pslz:sldZm>
              </a:graphicData>
            </a:graphic>
          </p:graphicFrame>
        </mc:Choice>
        <mc:Fallback xmlns="">
          <p:pic>
            <p:nvPicPr>
              <p:cNvPr id="15" name="Slide Zoom 14">
                <a:hlinkClick r:id="rId13" action="ppaction://hlinksldjump"/>
                <a:extLst>
                  <a:ext uri="{FF2B5EF4-FFF2-40B4-BE49-F238E27FC236}">
                    <a16:creationId xmlns:a16="http://schemas.microsoft.com/office/drawing/2014/main" id="{249A655A-E5CB-4558-A409-3EB0F7FB8AF3}"/>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44049" y="36126"/>
                <a:ext cx="1452631" cy="1714500"/>
              </a:xfrm>
              <a:prstGeom prst="rect">
                <a:avLst/>
              </a:prstGeom>
            </p:spPr>
          </p:pic>
        </mc:Fallback>
      </mc:AlternateContent>
      <p:sp>
        <p:nvSpPr>
          <p:cNvPr id="56" name="TextBox 55">
            <a:extLst>
              <a:ext uri="{FF2B5EF4-FFF2-40B4-BE49-F238E27FC236}">
                <a16:creationId xmlns:a16="http://schemas.microsoft.com/office/drawing/2014/main" id="{2B3B1D6D-9B20-4F87-A4BE-E658BBC43D4B}"/>
              </a:ext>
            </a:extLst>
          </p:cNvPr>
          <p:cNvSpPr txBox="1"/>
          <p:nvPr/>
        </p:nvSpPr>
        <p:spPr>
          <a:xfrm>
            <a:off x="5241675" y="506831"/>
            <a:ext cx="1749003" cy="338554"/>
          </a:xfrm>
          <a:prstGeom prst="rect">
            <a:avLst/>
          </a:prstGeom>
          <a:noFill/>
        </p:spPr>
        <p:txBody>
          <a:bodyPr wrap="square" rtlCol="0">
            <a:spAutoFit/>
          </a:bodyPr>
          <a:lstStyle/>
          <a:p>
            <a:pPr algn="ctr"/>
            <a:r>
              <a:rPr lang="en-US" sz="1600" dirty="0">
                <a:solidFill>
                  <a:schemeClr val="bg1"/>
                </a:solidFill>
                <a:latin typeface="Aharoni" panose="020B0604020202020204" pitchFamily="2" charset="-79"/>
                <a:cs typeface="Aharoni" panose="020B0604020202020204" pitchFamily="2" charset="-79"/>
              </a:rPr>
              <a:t>Unigrams</a:t>
            </a:r>
          </a:p>
        </p:txBody>
      </p:sp>
      <mc:AlternateContent xmlns:mc="http://schemas.openxmlformats.org/markup-compatibility/2006" xmlns:psez="http://schemas.microsoft.com/office/powerpoint/2016/sectionzoom">
        <mc:Choice Requires="psez">
          <p:graphicFrame>
            <p:nvGraphicFramePr>
              <p:cNvPr id="61" name="Section Zoom 60">
                <a:extLst>
                  <a:ext uri="{FF2B5EF4-FFF2-40B4-BE49-F238E27FC236}">
                    <a16:creationId xmlns:a16="http://schemas.microsoft.com/office/drawing/2014/main" id="{2430BE66-DC4E-4F7A-9295-89E3CC580CE9}"/>
                  </a:ext>
                </a:extLst>
              </p:cNvPr>
              <p:cNvGraphicFramePr>
                <a:graphicFrameLocks noChangeAspect="1"/>
              </p:cNvGraphicFramePr>
              <p:nvPr>
                <p:extLst>
                  <p:ext uri="{D42A27DB-BD31-4B8C-83A1-F6EECF244321}">
                    <p14:modId xmlns:p14="http://schemas.microsoft.com/office/powerpoint/2010/main" val="373400663"/>
                  </p:ext>
                </p:extLst>
              </p:nvPr>
            </p:nvGraphicFramePr>
            <p:xfrm>
              <a:off x="5808945" y="4352095"/>
              <a:ext cx="2223260" cy="2250573"/>
            </p:xfrm>
            <a:graphic>
              <a:graphicData uri="http://schemas.microsoft.com/office/powerpoint/2016/sectionzoom">
                <psez:sectionZm>
                  <psez:sectionZmObj sectionId="{2C9900E6-2564-4BFE-8B8D-DD37983EB98E}">
                    <psez:zmPr id="{7439C004-1C98-40D8-A5AE-4F3DE6CD2CF8}" imageType="cover" transitionDur="1000" showBg="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2223260" cy="2250573"/>
                        </a:xfrm>
                        <a:prstGeom prst="rect">
                          <a:avLst/>
                        </a:prstGeom>
                      </p166:spPr>
                    </psez:zmPr>
                  </psez:sectionZmObj>
                </psez:sectionZm>
              </a:graphicData>
            </a:graphic>
          </p:graphicFrame>
        </mc:Choice>
        <mc:Fallback xmlns="">
          <p:pic>
            <p:nvPicPr>
              <p:cNvPr id="61" name="Section Zoom 60">
                <a:hlinkClick r:id="rId16" action="ppaction://hlinksldjump"/>
                <a:extLst>
                  <a:ext uri="{FF2B5EF4-FFF2-40B4-BE49-F238E27FC236}">
                    <a16:creationId xmlns:a16="http://schemas.microsoft.com/office/drawing/2014/main" id="{2430BE66-DC4E-4F7A-9295-89E3CC580CE9}"/>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5808945" y="4352095"/>
                <a:ext cx="2223260" cy="225057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B04FB3CF-1196-44C2-B69D-093B6FA96722}"/>
                  </a:ext>
                </a:extLst>
              </p:cNvPr>
              <p:cNvGraphicFramePr>
                <a:graphicFrameLocks noChangeAspect="1"/>
              </p:cNvGraphicFramePr>
              <p:nvPr>
                <p:extLst>
                  <p:ext uri="{D42A27DB-BD31-4B8C-83A1-F6EECF244321}">
                    <p14:modId xmlns:p14="http://schemas.microsoft.com/office/powerpoint/2010/main" val="3093613832"/>
                  </p:ext>
                </p:extLst>
              </p:nvPr>
            </p:nvGraphicFramePr>
            <p:xfrm>
              <a:off x="5241675" y="845385"/>
              <a:ext cx="1708649" cy="1714500"/>
            </p:xfrm>
            <a:graphic>
              <a:graphicData uri="http://schemas.microsoft.com/office/powerpoint/2016/slidezoom">
                <pslz:sldZm>
                  <pslz:sldZmObj sldId="292" cId="1385582618">
                    <pslz:zmPr id="{7B716DEF-DCC6-4609-A5E3-D983E648524B}" imageType="cover" transitionDur="1000" showBg="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1708649" cy="1714500"/>
                        </a:xfrm>
                        <a:prstGeom prst="rect">
                          <a:avLst/>
                        </a:prstGeom>
                      </p166:spPr>
                    </pslz:zmPr>
                  </pslz:sldZmObj>
                </pslz:sldZm>
              </a:graphicData>
            </a:graphic>
          </p:graphicFrame>
        </mc:Choice>
        <mc:Fallback xmlns="">
          <p:pic>
            <p:nvPicPr>
              <p:cNvPr id="20" name="Slide Zoom 19">
                <a:hlinkClick r:id="rId19" action="ppaction://hlinksldjump"/>
                <a:extLst>
                  <a:ext uri="{FF2B5EF4-FFF2-40B4-BE49-F238E27FC236}">
                    <a16:creationId xmlns:a16="http://schemas.microsoft.com/office/drawing/2014/main" id="{B04FB3CF-1196-44C2-B69D-093B6FA96722}"/>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241675" y="845385"/>
                <a:ext cx="1708649" cy="1714500"/>
              </a:xfrm>
              <a:prstGeom prst="rect">
                <a:avLst/>
              </a:prstGeom>
            </p:spPr>
          </p:pic>
        </mc:Fallback>
      </mc:AlternateContent>
      <p:sp>
        <p:nvSpPr>
          <p:cNvPr id="39" name="TextBox 38">
            <a:extLst>
              <a:ext uri="{FF2B5EF4-FFF2-40B4-BE49-F238E27FC236}">
                <a16:creationId xmlns:a16="http://schemas.microsoft.com/office/drawing/2014/main" id="{9F16CF48-3690-479D-B718-AFA7B7CBD184}"/>
              </a:ext>
            </a:extLst>
          </p:cNvPr>
          <p:cNvSpPr txBox="1"/>
          <p:nvPr/>
        </p:nvSpPr>
        <p:spPr>
          <a:xfrm>
            <a:off x="1783977" y="724815"/>
            <a:ext cx="2768470"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Problem Statement</a:t>
            </a: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D88C9BA3-94E2-427C-A854-B0A441AAA5E4}"/>
                  </a:ext>
                </a:extLst>
              </p:cNvPr>
              <p:cNvGraphicFramePr>
                <a:graphicFrameLocks noChangeAspect="1"/>
              </p:cNvGraphicFramePr>
              <p:nvPr>
                <p:extLst>
                  <p:ext uri="{D42A27DB-BD31-4B8C-83A1-F6EECF244321}">
                    <p14:modId xmlns:p14="http://schemas.microsoft.com/office/powerpoint/2010/main" val="2033118079"/>
                  </p:ext>
                </p:extLst>
              </p:nvPr>
            </p:nvGraphicFramePr>
            <p:xfrm>
              <a:off x="2326776" y="1124915"/>
              <a:ext cx="1720292" cy="1714500"/>
            </p:xfrm>
            <a:graphic>
              <a:graphicData uri="http://schemas.microsoft.com/office/powerpoint/2016/slidezoom">
                <pslz:sldZm>
                  <pslz:sldZmObj sldId="294" cId="1553403085">
                    <pslz:zmPr id="{74400C6D-54CB-4EEB-AD5C-F46423040A7A}" imageType="cover" transitionDur="1000" showBg="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720292" cy="1714500"/>
                        </a:xfrm>
                        <a:prstGeom prst="rect">
                          <a:avLst/>
                        </a:prstGeom>
                      </p166:spPr>
                    </pslz:zmPr>
                  </pslz:sldZmObj>
                </pslz:sldZm>
              </a:graphicData>
            </a:graphic>
          </p:graphicFrame>
        </mc:Choice>
        <mc:Fallback xmlns="">
          <p:pic>
            <p:nvPicPr>
              <p:cNvPr id="30" name="Slide Zoom 29">
                <a:hlinkClick r:id="rId22" action="ppaction://hlinksldjump"/>
                <a:extLst>
                  <a:ext uri="{FF2B5EF4-FFF2-40B4-BE49-F238E27FC236}">
                    <a16:creationId xmlns:a16="http://schemas.microsoft.com/office/drawing/2014/main" id="{D88C9BA3-94E2-427C-A854-B0A441AAA5E4}"/>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2326776" y="1124915"/>
                <a:ext cx="1720292"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F254331B-5325-4C5C-AA92-601C17DFA9E3}"/>
                  </a:ext>
                </a:extLst>
              </p:cNvPr>
              <p:cNvGraphicFramePr>
                <a:graphicFrameLocks noChangeAspect="1"/>
              </p:cNvGraphicFramePr>
              <p:nvPr>
                <p:extLst>
                  <p:ext uri="{D42A27DB-BD31-4B8C-83A1-F6EECF244321}">
                    <p14:modId xmlns:p14="http://schemas.microsoft.com/office/powerpoint/2010/main" val="1734271653"/>
                  </p:ext>
                </p:extLst>
              </p:nvPr>
            </p:nvGraphicFramePr>
            <p:xfrm>
              <a:off x="8411053" y="3960507"/>
              <a:ext cx="2288628" cy="2654809"/>
            </p:xfrm>
            <a:graphic>
              <a:graphicData uri="http://schemas.microsoft.com/office/powerpoint/2016/sectionzoom">
                <psez:sectionZm>
                  <psez:sectionZmObj sectionId="{692DB9A8-174A-4DC5-9373-A051947298B8}">
                    <psez:zmPr id="{DCF85251-4292-4F54-9B33-C80C272A11C5}" imageType="cover" transitionDur="1000" showBg="0">
                      <p166:blipFill xmlns:p166="http://schemas.microsoft.com/office/powerpoint/2016/6/main">
                        <a:blip r:embed="rId24">
                          <a:extLst>
                            <a:ext uri="{28A0092B-C50C-407E-A947-70E740481C1C}">
                              <a14:useLocalDpi xmlns:a14="http://schemas.microsoft.com/office/drawing/2010/main" val="0"/>
                            </a:ext>
                          </a:extLst>
                        </a:blip>
                        <a:stretch>
                          <a:fillRect/>
                        </a:stretch>
                      </p166:blipFill>
                      <p166:spPr xmlns:p166="http://schemas.microsoft.com/office/powerpoint/2016/6/main">
                        <a:xfrm>
                          <a:off x="0" y="0"/>
                          <a:ext cx="2288628" cy="2654809"/>
                        </a:xfrm>
                        <a:prstGeom prst="rect">
                          <a:avLst/>
                        </a:prstGeom>
                      </p166:spPr>
                    </psez:zmPr>
                  </psez:sectionZmObj>
                </psez:sectionZm>
              </a:graphicData>
            </a:graphic>
          </p:graphicFrame>
        </mc:Choice>
        <mc:Fallback xmlns="">
          <p:pic>
            <p:nvPicPr>
              <p:cNvPr id="7" name="Section Zoom 6">
                <a:hlinkClick r:id="rId25" action="ppaction://hlinksldjump"/>
                <a:extLst>
                  <a:ext uri="{FF2B5EF4-FFF2-40B4-BE49-F238E27FC236}">
                    <a16:creationId xmlns:a16="http://schemas.microsoft.com/office/drawing/2014/main" id="{F254331B-5325-4C5C-AA92-601C17DFA9E3}"/>
                  </a:ext>
                </a:extLst>
              </p:cNvPr>
              <p:cNvPicPr>
                <a:picLocks noGrp="1" noRot="1" noChangeAspect="1" noMove="1" noResize="1" noEditPoints="1" noAdjustHandles="1" noChangeArrowheads="1" noChangeShapeType="1"/>
              </p:cNvPicPr>
              <p:nvPr/>
            </p:nvPicPr>
            <p:blipFill>
              <a:blip r:embed="rId26">
                <a:extLst>
                  <a:ext uri="{28A0092B-C50C-407E-A947-70E740481C1C}">
                    <a14:useLocalDpi xmlns:a14="http://schemas.microsoft.com/office/drawing/2010/main" val="0"/>
                  </a:ext>
                </a:extLst>
              </a:blip>
              <a:stretch>
                <a:fillRect/>
              </a:stretch>
            </p:blipFill>
            <p:spPr>
              <a:xfrm>
                <a:off x="8411053" y="3960507"/>
                <a:ext cx="2288628" cy="2654809"/>
              </a:xfrm>
              <a:prstGeom prst="rect">
                <a:avLst/>
              </a:prstGeom>
            </p:spPr>
          </p:pic>
        </mc:Fallback>
      </mc:AlternateContent>
      <p:sp>
        <p:nvSpPr>
          <p:cNvPr id="26" name="TextBox 25">
            <a:extLst>
              <a:ext uri="{FF2B5EF4-FFF2-40B4-BE49-F238E27FC236}">
                <a16:creationId xmlns:a16="http://schemas.microsoft.com/office/drawing/2014/main" id="{7512ADA4-78F6-A940-BD2A-861A77E1BADC}"/>
              </a:ext>
            </a:extLst>
          </p:cNvPr>
          <p:cNvSpPr txBox="1"/>
          <p:nvPr/>
        </p:nvSpPr>
        <p:spPr>
          <a:xfrm>
            <a:off x="10032888" y="5033642"/>
            <a:ext cx="2768470" cy="338554"/>
          </a:xfrm>
          <a:prstGeom prst="rect">
            <a:avLst/>
          </a:prstGeom>
          <a:noFill/>
        </p:spPr>
        <p:txBody>
          <a:bodyPr wrap="square" rtlCol="0">
            <a:spAutoFit/>
          </a:bodyPr>
          <a:lstStyle/>
          <a:p>
            <a:pPr algn="ctr"/>
            <a:r>
              <a:rPr lang="en-US" sz="1600" dirty="0">
                <a:solidFill>
                  <a:schemeClr val="bg1"/>
                </a:solidFill>
                <a:latin typeface="Aharoni" panose="020B0604020202020204" pitchFamily="2" charset="-79"/>
                <a:cs typeface="Aharoni" panose="020B0604020202020204" pitchFamily="2" charset="-79"/>
              </a:rPr>
              <a:t>Conclusion</a:t>
            </a:r>
          </a:p>
        </p:txBody>
      </p:sp>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EEA98AF0-7D64-664F-A573-582B5DF725D7}"/>
                  </a:ext>
                </a:extLst>
              </p:cNvPr>
              <p:cNvGraphicFramePr>
                <a:graphicFrameLocks noChangeAspect="1"/>
              </p:cNvGraphicFramePr>
              <p:nvPr>
                <p:extLst>
                  <p:ext uri="{D42A27DB-BD31-4B8C-83A1-F6EECF244321}">
                    <p14:modId xmlns:p14="http://schemas.microsoft.com/office/powerpoint/2010/main" val="3285590163"/>
                  </p:ext>
                </p:extLst>
              </p:nvPr>
            </p:nvGraphicFramePr>
            <p:xfrm>
              <a:off x="10904514" y="5400725"/>
              <a:ext cx="1186061" cy="1186061"/>
            </p:xfrm>
            <a:graphic>
              <a:graphicData uri="http://schemas.microsoft.com/office/powerpoint/2016/sectionzoom">
                <psez:sectionZm>
                  <psez:sectionZmObj sectionId="{E983F5DA-368D-F94A-82C1-5ABDA246B8E9}">
                    <psez:zmPr id="{F4500160-1806-3040-8479-DDFC6CEB3223}" imageType="cover" transitionDur="1000" showBg="0">
                      <p166:blipFill xmlns:p166="http://schemas.microsoft.com/office/powerpoint/2016/6/main">
                        <a:blip r:embed="rId27">
                          <a:extLst>
                            <a:ext uri="{28A0092B-C50C-407E-A947-70E740481C1C}">
                              <a14:useLocalDpi xmlns:a14="http://schemas.microsoft.com/office/drawing/2010/main" val="0"/>
                            </a:ext>
                          </a:extLst>
                        </a:blip>
                        <a:stretch>
                          <a:fillRect/>
                        </a:stretch>
                      </p166:blipFill>
                      <p166:spPr xmlns:p166="http://schemas.microsoft.com/office/powerpoint/2016/6/main">
                        <a:xfrm>
                          <a:off x="0" y="0"/>
                          <a:ext cx="1186061" cy="1186061"/>
                        </a:xfrm>
                        <a:prstGeom prst="rect">
                          <a:avLst/>
                        </a:prstGeom>
                      </p166:spPr>
                    </psez:zmPr>
                  </psez:sectionZmObj>
                </psez:sectionZm>
              </a:graphicData>
            </a:graphic>
          </p:graphicFrame>
        </mc:Choice>
        <mc:Fallback xmlns="">
          <p:pic>
            <p:nvPicPr>
              <p:cNvPr id="16" name="Section Zoom 15">
                <a:hlinkClick r:id="rId28" action="ppaction://hlinksldjump"/>
                <a:extLst>
                  <a:ext uri="{FF2B5EF4-FFF2-40B4-BE49-F238E27FC236}">
                    <a16:creationId xmlns:a16="http://schemas.microsoft.com/office/drawing/2014/main" id="{EEA98AF0-7D64-664F-A573-582B5DF725D7}"/>
                  </a:ext>
                </a:extLst>
              </p:cNvPr>
              <p:cNvPicPr>
                <a:picLocks noGrp="1" noRot="1" noChangeAspect="1" noMove="1" noResize="1" noEditPoints="1" noAdjustHandles="1" noChangeArrowheads="1" noChangeShapeType="1"/>
              </p:cNvPicPr>
              <p:nvPr/>
            </p:nvPicPr>
            <p:blipFill>
              <a:blip r:embed="rId29">
                <a:extLst>
                  <a:ext uri="{28A0092B-C50C-407E-A947-70E740481C1C}">
                    <a14:useLocalDpi xmlns:a14="http://schemas.microsoft.com/office/drawing/2010/main" val="0"/>
                  </a:ext>
                </a:extLst>
              </a:blip>
              <a:stretch>
                <a:fillRect/>
              </a:stretch>
            </p:blipFill>
            <p:spPr>
              <a:xfrm>
                <a:off x="10904514" y="5400725"/>
                <a:ext cx="1186061" cy="118606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89DF5FC5-DCB1-284C-922A-85F81613932B}"/>
                  </a:ext>
                </a:extLst>
              </p:cNvPr>
              <p:cNvGraphicFramePr>
                <a:graphicFrameLocks noChangeAspect="1"/>
              </p:cNvGraphicFramePr>
              <p:nvPr>
                <p:extLst>
                  <p:ext uri="{D42A27DB-BD31-4B8C-83A1-F6EECF244321}">
                    <p14:modId xmlns:p14="http://schemas.microsoft.com/office/powerpoint/2010/main" val="1376721402"/>
                  </p:ext>
                </p:extLst>
              </p:nvPr>
            </p:nvGraphicFramePr>
            <p:xfrm>
              <a:off x="1403547" y="4614494"/>
              <a:ext cx="1714500" cy="1714500"/>
            </p:xfrm>
            <a:graphic>
              <a:graphicData uri="http://schemas.microsoft.com/office/powerpoint/2016/sectionzoom">
                <psez:sectionZm>
                  <psez:sectionZmObj sectionId="{4EE2BCA3-F3E2-448A-9DE8-799B109F64DA}">
                    <psez:zmPr id="{F70521FB-0F76-B94C-A0BA-DCA163D9A285}" imageType="cover" transitionDur="1000" showBg="0">
                      <p166:blipFill xmlns:p166="http://schemas.microsoft.com/office/powerpoint/2016/6/main">
                        <a:blip r:embed="rId30">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p166:spPr>
                    </psez:zmPr>
                  </psez:sectionZmObj>
                </psez:sectionZm>
              </a:graphicData>
            </a:graphic>
          </p:graphicFrame>
        </mc:Choice>
        <mc:Fallback xmlns="">
          <p:pic>
            <p:nvPicPr>
              <p:cNvPr id="18" name="Section Zoom 17">
                <a:hlinkClick r:id="rId31" action="ppaction://hlinksldjump"/>
                <a:extLst>
                  <a:ext uri="{FF2B5EF4-FFF2-40B4-BE49-F238E27FC236}">
                    <a16:creationId xmlns:a16="http://schemas.microsoft.com/office/drawing/2014/main" id="{89DF5FC5-DCB1-284C-922A-85F81613932B}"/>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1403547" y="4614494"/>
                <a:ext cx="1714500" cy="1714500"/>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408349" y="234572"/>
            <a:ext cx="7534141" cy="1451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Dimensionality Reduction Comparison</a:t>
            </a: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
        <p:nvSpPr>
          <p:cNvPr id="13" name="Rectangle: Rounded Corners 12">
            <a:extLst>
              <a:ext uri="{FF2B5EF4-FFF2-40B4-BE49-F238E27FC236}">
                <a16:creationId xmlns:a16="http://schemas.microsoft.com/office/drawing/2014/main" id="{D22BD805-9118-4E50-8B7A-7BB1C385B706}"/>
              </a:ext>
            </a:extLst>
          </p:cNvPr>
          <p:cNvSpPr/>
          <p:nvPr/>
        </p:nvSpPr>
        <p:spPr>
          <a:xfrm>
            <a:off x="2638108" y="1777284"/>
            <a:ext cx="1512401"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t-SNE</a:t>
            </a:r>
          </a:p>
        </p:txBody>
      </p:sp>
      <p:sp>
        <p:nvSpPr>
          <p:cNvPr id="15" name="Rectangle: Rounded Corners 14">
            <a:extLst>
              <a:ext uri="{FF2B5EF4-FFF2-40B4-BE49-F238E27FC236}">
                <a16:creationId xmlns:a16="http://schemas.microsoft.com/office/drawing/2014/main" id="{BAADC6EB-C716-44A9-AC26-89DC4F96A00C}"/>
              </a:ext>
            </a:extLst>
          </p:cNvPr>
          <p:cNvSpPr/>
          <p:nvPr/>
        </p:nvSpPr>
        <p:spPr>
          <a:xfrm>
            <a:off x="8041493" y="1819852"/>
            <a:ext cx="1512401" cy="492370"/>
          </a:xfrm>
          <a:prstGeom prst="roundRect">
            <a:avLst/>
          </a:prstGeom>
          <a:solidFill>
            <a:srgbClr val="0F6FC6">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hnschrift" panose="020B0502040204020203" pitchFamily="34" charset="0"/>
              </a:rPr>
              <a:t>UMAP</a:t>
            </a:r>
          </a:p>
        </p:txBody>
      </p:sp>
      <p:pic>
        <p:nvPicPr>
          <p:cNvPr id="4" name="Picture 3" descr="A picture containing night, star, red, lit&#10;&#10;Description automatically generated">
            <a:extLst>
              <a:ext uri="{FF2B5EF4-FFF2-40B4-BE49-F238E27FC236}">
                <a16:creationId xmlns:a16="http://schemas.microsoft.com/office/drawing/2014/main" id="{102B21FF-A0F2-46B2-9B03-A276F3530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257" y="2450890"/>
            <a:ext cx="3409217" cy="3409217"/>
          </a:xfrm>
          <a:prstGeom prst="rect">
            <a:avLst/>
          </a:prstGeom>
        </p:spPr>
      </p:pic>
      <p:pic>
        <p:nvPicPr>
          <p:cNvPr id="6" name="Picture 5" descr="A picture containing fabric, food&#10;&#10;Description automatically generated">
            <a:extLst>
              <a:ext uri="{FF2B5EF4-FFF2-40B4-BE49-F238E27FC236}">
                <a16:creationId xmlns:a16="http://schemas.microsoft.com/office/drawing/2014/main" id="{F4716BC8-19A0-411E-82B0-F9EEDD743D0C}"/>
              </a:ext>
            </a:extLst>
          </p:cNvPr>
          <p:cNvPicPr>
            <a:picLocks noChangeAspect="1"/>
          </p:cNvPicPr>
          <p:nvPr/>
        </p:nvPicPr>
        <p:blipFill rotWithShape="1">
          <a:blip r:embed="rId3">
            <a:extLst>
              <a:ext uri="{28A0092B-C50C-407E-A947-70E740481C1C}">
                <a14:useLocalDpi xmlns:a14="http://schemas.microsoft.com/office/drawing/2010/main" val="0"/>
              </a:ext>
            </a:extLst>
          </a:blip>
          <a:srcRect l="7725" t="5319"/>
          <a:stretch/>
        </p:blipFill>
        <p:spPr>
          <a:xfrm>
            <a:off x="1570817" y="2450890"/>
            <a:ext cx="3698354" cy="3409217"/>
          </a:xfrm>
          <a:prstGeom prst="rect">
            <a:avLst/>
          </a:prstGeom>
        </p:spPr>
      </p:pic>
      <p:sp>
        <p:nvSpPr>
          <p:cNvPr id="16" name="TextBox 15">
            <a:extLst>
              <a:ext uri="{FF2B5EF4-FFF2-40B4-BE49-F238E27FC236}">
                <a16:creationId xmlns:a16="http://schemas.microsoft.com/office/drawing/2014/main" id="{20CF0AF4-541A-48D8-9728-D5971F2E82E3}"/>
              </a:ext>
            </a:extLst>
          </p:cNvPr>
          <p:cNvSpPr txBox="1"/>
          <p:nvPr/>
        </p:nvSpPr>
        <p:spPr>
          <a:xfrm>
            <a:off x="373487" y="6032177"/>
            <a:ext cx="9800823" cy="738664"/>
          </a:xfrm>
          <a:prstGeom prst="rect">
            <a:avLst/>
          </a:prstGeom>
          <a:noFill/>
        </p:spPr>
        <p:txBody>
          <a:bodyPr wrap="square" rtlCol="0">
            <a:spAutoFit/>
          </a:bodyPr>
          <a:lstStyle/>
          <a:p>
            <a:r>
              <a:rPr lang="en-US" sz="1400" dirty="0">
                <a:solidFill>
                  <a:schemeClr val="bg1"/>
                </a:solidFill>
                <a:latin typeface="Slack-Lato"/>
              </a:rPr>
              <a:t>Conclusion: </a:t>
            </a:r>
            <a:r>
              <a:rPr lang="en-US" sz="1400" dirty="0" err="1">
                <a:solidFill>
                  <a:schemeClr val="bg1"/>
                </a:solidFill>
                <a:latin typeface="Slack-Lato"/>
              </a:rPr>
              <a:t>Umap</a:t>
            </a:r>
            <a:r>
              <a:rPr lang="en-US" sz="1400" dirty="0">
                <a:solidFill>
                  <a:schemeClr val="bg1"/>
                </a:solidFill>
                <a:latin typeface="Slack-Lato"/>
              </a:rPr>
              <a:t> and t-SNE are similar, but </a:t>
            </a:r>
            <a:r>
              <a:rPr lang="en-US" sz="1400" dirty="0" err="1">
                <a:solidFill>
                  <a:schemeClr val="bg1"/>
                </a:solidFill>
                <a:latin typeface="Slack-Lato"/>
              </a:rPr>
              <a:t>umap</a:t>
            </a:r>
            <a:r>
              <a:rPr lang="en-US" sz="1400" dirty="0">
                <a:solidFill>
                  <a:schemeClr val="bg1"/>
                </a:solidFill>
                <a:latin typeface="Slack-Lato"/>
              </a:rPr>
              <a:t> appears to perform better at showing the distances between points and preserving the global structure of the data.</a:t>
            </a:r>
            <a:br>
              <a:rPr lang="en-US" sz="1400" dirty="0">
                <a:solidFill>
                  <a:schemeClr val="bg1"/>
                </a:solidFill>
              </a:rPr>
            </a:br>
            <a:endParaRPr lang="en-US" sz="14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4281422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AB1F3-A1A3-4F8C-911F-79CC0F56218B}"/>
              </a:ext>
            </a:extLst>
          </p:cNvPr>
          <p:cNvSpPr>
            <a:spLocks noGrp="1"/>
          </p:cNvSpPr>
          <p:nvPr>
            <p:ph idx="1"/>
          </p:nvPr>
        </p:nvSpPr>
        <p:spPr>
          <a:xfrm>
            <a:off x="838200" y="1159809"/>
            <a:ext cx="10515600" cy="5032801"/>
          </a:xfrm>
        </p:spPr>
        <p:txBody>
          <a:bodyPr>
            <a:normAutofit fontScale="85000" lnSpcReduction="10000"/>
          </a:bodyPr>
          <a:lstStyle/>
          <a:p>
            <a:pPr marL="0" indent="0">
              <a:buNone/>
            </a:pPr>
            <a:r>
              <a:rPr lang="en-US" u="sng" dirty="0">
                <a:solidFill>
                  <a:schemeClr val="bg1"/>
                </a:solidFill>
              </a:rPr>
              <a:t>Caveat: </a:t>
            </a:r>
            <a:r>
              <a:rPr lang="en-US" dirty="0">
                <a:solidFill>
                  <a:schemeClr val="bg1"/>
                </a:solidFill>
              </a:rPr>
              <a:t>We are not diagnosing anyone and recognize that this data is from a very short period of time. However, our results indicate that with a large, longitudinal data set it might be possible to understand how Coronavirus is impacting the mental health of </a:t>
            </a:r>
            <a:r>
              <a:rPr lang="en-US" dirty="0" err="1">
                <a:solidFill>
                  <a:schemeClr val="bg1"/>
                </a:solidFill>
              </a:rPr>
              <a:t>subredditers</a:t>
            </a:r>
            <a:r>
              <a:rPr lang="en-US" dirty="0">
                <a:solidFill>
                  <a:schemeClr val="bg1"/>
                </a:solidFill>
              </a:rPr>
              <a:t> through NLP and machine learning.</a:t>
            </a:r>
          </a:p>
          <a:p>
            <a:pPr marL="0" indent="0">
              <a:buNone/>
            </a:pPr>
            <a:endParaRPr lang="en-US" dirty="0">
              <a:solidFill>
                <a:schemeClr val="bg1"/>
              </a:solidFill>
            </a:endParaRPr>
          </a:p>
          <a:p>
            <a:pPr marL="0" indent="0">
              <a:buNone/>
            </a:pPr>
            <a:r>
              <a:rPr lang="en-US" u="sng" dirty="0">
                <a:solidFill>
                  <a:schemeClr val="bg1"/>
                </a:solidFill>
              </a:rPr>
              <a:t>Results: </a:t>
            </a:r>
            <a:r>
              <a:rPr lang="en-US" dirty="0">
                <a:solidFill>
                  <a:schemeClr val="bg1"/>
                </a:solidFill>
              </a:rPr>
              <a:t>In March of 2020, </a:t>
            </a:r>
            <a:r>
              <a:rPr lang="en-US" dirty="0" err="1">
                <a:solidFill>
                  <a:schemeClr val="bg1"/>
                </a:solidFill>
              </a:rPr>
              <a:t>subredditers</a:t>
            </a:r>
            <a:r>
              <a:rPr lang="en-US" dirty="0">
                <a:solidFill>
                  <a:schemeClr val="bg1"/>
                </a:solidFill>
              </a:rPr>
              <a:t> in the Anxiety subreddit were much more concerned about Coronavirus than in the Depression subreddit. In addition, COVID19 support </a:t>
            </a:r>
            <a:r>
              <a:rPr lang="en-US" dirty="0" err="1">
                <a:solidFill>
                  <a:schemeClr val="bg1"/>
                </a:solidFill>
              </a:rPr>
              <a:t>subredditers</a:t>
            </a:r>
            <a:r>
              <a:rPr lang="en-US" dirty="0">
                <a:solidFill>
                  <a:schemeClr val="bg1"/>
                </a:solidFill>
              </a:rPr>
              <a:t> used language more rhetorically similar to Anxiety </a:t>
            </a:r>
            <a:r>
              <a:rPr lang="en-US" dirty="0" err="1">
                <a:solidFill>
                  <a:schemeClr val="bg1"/>
                </a:solidFill>
              </a:rPr>
              <a:t>subredditers</a:t>
            </a:r>
            <a:r>
              <a:rPr lang="en-US" dirty="0">
                <a:solidFill>
                  <a:schemeClr val="bg1"/>
                </a:solidFill>
              </a:rPr>
              <a:t> than those in the Depression subreddit. </a:t>
            </a:r>
          </a:p>
          <a:p>
            <a:pPr marL="0" indent="0">
              <a:buNone/>
            </a:pPr>
            <a:endParaRPr lang="en-US" dirty="0">
              <a:solidFill>
                <a:schemeClr val="bg1"/>
              </a:solidFill>
            </a:endParaRPr>
          </a:p>
          <a:p>
            <a:pPr marL="0" indent="0">
              <a:buNone/>
            </a:pPr>
            <a:r>
              <a:rPr lang="en-US" u="sng" dirty="0">
                <a:solidFill>
                  <a:schemeClr val="bg1"/>
                </a:solidFill>
              </a:rPr>
              <a:t>Further Questions: </a:t>
            </a:r>
            <a:r>
              <a:rPr lang="en-US" dirty="0">
                <a:solidFill>
                  <a:schemeClr val="bg1"/>
                </a:solidFill>
              </a:rPr>
              <a:t>Future research might look up usernames to see how much actual overlap there is in users posting during this time in the COVID19_support and other mental health subreddits. In addition, as stated previously, these research methods would benefit from a dataset with a longer time scale. </a:t>
            </a:r>
          </a:p>
        </p:txBody>
      </p:sp>
      <p:sp>
        <p:nvSpPr>
          <p:cNvPr id="2" name="TextBox 1">
            <a:extLst>
              <a:ext uri="{FF2B5EF4-FFF2-40B4-BE49-F238E27FC236}">
                <a16:creationId xmlns:a16="http://schemas.microsoft.com/office/drawing/2014/main" id="{5928B32D-F0ED-CD4C-8B88-0266BB4EC8DC}"/>
              </a:ext>
            </a:extLst>
          </p:cNvPr>
          <p:cNvSpPr txBox="1"/>
          <p:nvPr/>
        </p:nvSpPr>
        <p:spPr>
          <a:xfrm>
            <a:off x="838200" y="434557"/>
            <a:ext cx="5924288" cy="461665"/>
          </a:xfrm>
          <a:prstGeom prst="rect">
            <a:avLst/>
          </a:prstGeom>
          <a:noFill/>
        </p:spPr>
        <p:txBody>
          <a:bodyPr wrap="square" rtlCol="0">
            <a:spAutoFit/>
          </a:bodyPr>
          <a:lstStyle/>
          <a:p>
            <a:r>
              <a:rPr lang="en-US" sz="2400" dirty="0">
                <a:solidFill>
                  <a:schemeClr val="bg1"/>
                </a:solidFill>
              </a:rPr>
              <a:t>Final Thoughts</a:t>
            </a:r>
            <a:r>
              <a:rPr lang="en-US" dirty="0">
                <a:solidFill>
                  <a:schemeClr val="bg1"/>
                </a:solidFill>
              </a:rPr>
              <a:t>…</a:t>
            </a:r>
          </a:p>
        </p:txBody>
      </p:sp>
    </p:spTree>
    <p:extLst>
      <p:ext uri="{BB962C8B-B14F-4D97-AF65-F5344CB8AC3E}">
        <p14:creationId xmlns:p14="http://schemas.microsoft.com/office/powerpoint/2010/main" val="40958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AB1F3-A1A3-4F8C-911F-79CC0F56218B}"/>
              </a:ext>
            </a:extLst>
          </p:cNvPr>
          <p:cNvSpPr>
            <a:spLocks noGrp="1"/>
          </p:cNvSpPr>
          <p:nvPr>
            <p:ph idx="1"/>
          </p:nvPr>
        </p:nvSpPr>
        <p:spPr>
          <a:xfrm>
            <a:off x="244929" y="114300"/>
            <a:ext cx="11674928" cy="6596743"/>
          </a:xfrm>
        </p:spPr>
        <p:txBody>
          <a:bodyPr>
            <a:normAutofit fontScale="62500" lnSpcReduction="20000"/>
          </a:bodyPr>
          <a:lstStyle/>
          <a:p>
            <a:pPr marL="0" indent="0" algn="ctr">
              <a:buNone/>
            </a:pPr>
            <a:r>
              <a:rPr lang="en-US" dirty="0">
                <a:solidFill>
                  <a:schemeClr val="bg1"/>
                </a:solidFill>
              </a:rPr>
              <a:t>References:</a:t>
            </a:r>
          </a:p>
          <a:p>
            <a:pPr marL="0" indent="0">
              <a:buNone/>
            </a:pPr>
            <a:endParaRPr lang="en-US" u="sng" dirty="0">
              <a:solidFill>
                <a:schemeClr val="bg1"/>
              </a:solidFill>
            </a:endParaRPr>
          </a:p>
          <a:p>
            <a:pPr marL="0" indent="0">
              <a:buNone/>
            </a:pPr>
            <a:r>
              <a:rPr lang="en-US" u="sng" dirty="0">
                <a:solidFill>
                  <a:schemeClr val="bg1"/>
                </a:solidFill>
              </a:rPr>
              <a:t>Big Data and Psychology:</a:t>
            </a:r>
          </a:p>
          <a:p>
            <a:pPr marL="0" indent="0">
              <a:buNone/>
            </a:pPr>
            <a:r>
              <a:rPr lang="en-US" u="sng" dirty="0">
                <a:solidFill>
                  <a:schemeClr val="bg1"/>
                </a:solidFill>
                <a:hlinkClick r:id="rId2"/>
              </a:rPr>
              <a:t>https://link.springer.com/article/10.3758/s13428-019-01235-z</a:t>
            </a:r>
            <a:endParaRPr lang="en-US" u="sng" dirty="0">
              <a:solidFill>
                <a:schemeClr val="bg1"/>
              </a:solidFill>
            </a:endParaRPr>
          </a:p>
          <a:p>
            <a:pPr marL="0" indent="0">
              <a:buNone/>
            </a:pPr>
            <a:r>
              <a:rPr lang="en-US" u="sng" dirty="0">
                <a:solidFill>
                  <a:schemeClr val="bg1"/>
                </a:solidFill>
                <a:hlinkClick r:id="rId3"/>
              </a:rPr>
              <a:t>https://www.ncbi.nlm.nih.gov/pmc/articles/PMC5915669/</a:t>
            </a:r>
            <a:endParaRPr lang="en-US" u="sng" dirty="0">
              <a:solidFill>
                <a:schemeClr val="bg1"/>
              </a:solidFill>
            </a:endParaRPr>
          </a:p>
          <a:p>
            <a:pPr marL="0" indent="0">
              <a:buNone/>
            </a:pPr>
            <a:r>
              <a:rPr lang="en-US" u="sng" dirty="0">
                <a:solidFill>
                  <a:schemeClr val="bg1"/>
                </a:solidFill>
                <a:hlinkClick r:id="rId4"/>
              </a:rPr>
              <a:t>https://www.nature.com/articles/srep45141</a:t>
            </a:r>
            <a:endParaRPr lang="en-US" u="sng" dirty="0">
              <a:solidFill>
                <a:schemeClr val="bg1"/>
              </a:solidFill>
            </a:endParaRPr>
          </a:p>
          <a:p>
            <a:pPr marL="0" indent="0">
              <a:buNone/>
            </a:pPr>
            <a:r>
              <a:rPr lang="en-US" u="sng" dirty="0">
                <a:solidFill>
                  <a:schemeClr val="bg1"/>
                </a:solidFill>
                <a:hlinkClick r:id="rId5"/>
              </a:rPr>
              <a:t>https://www.researchgate.net/publication/328899704_Not_Just_Depressed_Bipolar_Disorder_Prediction_on_Reddit</a:t>
            </a:r>
            <a:endParaRPr lang="en-US" u="sng" dirty="0">
              <a:solidFill>
                <a:schemeClr val="bg1"/>
              </a:solidFill>
            </a:endParaRPr>
          </a:p>
          <a:p>
            <a:pPr marL="0" indent="0">
              <a:buNone/>
            </a:pPr>
            <a:endParaRPr lang="en-US" u="sng" dirty="0">
              <a:solidFill>
                <a:schemeClr val="bg1"/>
              </a:solidFill>
            </a:endParaRPr>
          </a:p>
          <a:p>
            <a:pPr marL="0" indent="0">
              <a:buNone/>
            </a:pPr>
            <a:r>
              <a:rPr lang="en-US" u="sng" dirty="0">
                <a:solidFill>
                  <a:schemeClr val="bg1"/>
                </a:solidFill>
                <a:hlinkClick r:id="rId6">
                  <a:extLst>
                    <a:ext uri="{A12FA001-AC4F-418D-AE19-62706E023703}">
                      <ahyp:hlinkClr xmlns:ahyp="http://schemas.microsoft.com/office/drawing/2018/hyperlinkcolor" val="tx"/>
                    </a:ext>
                  </a:extLst>
                </a:hlinkClick>
              </a:rPr>
              <a:t>Reddit API:</a:t>
            </a:r>
          </a:p>
          <a:p>
            <a:pPr marL="0" indent="0">
              <a:buNone/>
            </a:pPr>
            <a:r>
              <a:rPr lang="en-US" u="sng" dirty="0">
                <a:solidFill>
                  <a:srgbClr val="F49100"/>
                </a:solidFill>
                <a:hlinkClick r:id="rId6">
                  <a:extLst>
                    <a:ext uri="{A12FA001-AC4F-418D-AE19-62706E023703}">
                      <ahyp:hlinkClr xmlns:ahyp="http://schemas.microsoft.com/office/drawing/2018/hyperlinkcolor" val="tx"/>
                    </a:ext>
                  </a:extLst>
                </a:hlinkClick>
              </a:rPr>
              <a:t>https://medium.com/@RareLoot/using-pushshifts-api-to-extract-reddit-submissions-fb517b286563</a:t>
            </a:r>
            <a:endParaRPr lang="en-US" u="sng" dirty="0">
              <a:solidFill>
                <a:schemeClr val="bg1"/>
              </a:solidFill>
            </a:endParaRPr>
          </a:p>
          <a:p>
            <a:pPr marL="0" indent="0">
              <a:buNone/>
            </a:pPr>
            <a:endParaRPr lang="en-US" u="sng" dirty="0">
              <a:solidFill>
                <a:schemeClr val="bg1"/>
              </a:solidFill>
            </a:endParaRPr>
          </a:p>
          <a:p>
            <a:pPr marL="0" indent="0">
              <a:buNone/>
            </a:pPr>
            <a:r>
              <a:rPr lang="en-US" u="sng" dirty="0">
                <a:solidFill>
                  <a:schemeClr val="bg1"/>
                </a:solidFill>
              </a:rPr>
              <a:t>NLP, Topic Modeling, Dimensionality Reduction:</a:t>
            </a:r>
          </a:p>
          <a:p>
            <a:pPr marL="0" indent="0">
              <a:buNone/>
            </a:pPr>
            <a:r>
              <a:rPr lang="en-US" u="sng" dirty="0">
                <a:solidFill>
                  <a:schemeClr val="bg1"/>
                </a:solidFill>
                <a:hlinkClick r:id="rId7"/>
              </a:rPr>
              <a:t>https://programminghistorian.org/en/lessons/analyzing-documents-with-tfidf</a:t>
            </a:r>
          </a:p>
          <a:p>
            <a:pPr marL="0" indent="0">
              <a:buNone/>
            </a:pPr>
            <a:r>
              <a:rPr lang="en-US" u="sng" dirty="0">
                <a:solidFill>
                  <a:schemeClr val="bg1"/>
                </a:solidFill>
                <a:hlinkClick r:id="rId7"/>
              </a:rPr>
              <a:t>https://medium.com/@sherryqixuan/topic-modeling-and-pyldavis-visualization-86a543e21f58</a:t>
            </a:r>
            <a:endParaRPr lang="en-US" u="sng" dirty="0">
              <a:solidFill>
                <a:schemeClr val="bg1"/>
              </a:solidFill>
            </a:endParaRPr>
          </a:p>
          <a:p>
            <a:pPr marL="0" indent="0">
              <a:buNone/>
            </a:pPr>
            <a:r>
              <a:rPr lang="en-US" u="sng" dirty="0">
                <a:solidFill>
                  <a:schemeClr val="bg1"/>
                </a:solidFill>
                <a:hlinkClick r:id="rId8"/>
              </a:rPr>
              <a:t>https://nlpforhackers.io/word-embeddings/</a:t>
            </a:r>
            <a:endParaRPr lang="en-US" u="sng" dirty="0">
              <a:solidFill>
                <a:schemeClr val="bg1"/>
              </a:solidFill>
            </a:endParaRPr>
          </a:p>
          <a:p>
            <a:pPr marL="0" indent="0">
              <a:buNone/>
            </a:pPr>
            <a:r>
              <a:rPr lang="en-US" u="sng" dirty="0">
                <a:solidFill>
                  <a:schemeClr val="bg1"/>
                </a:solidFill>
                <a:hlinkClick r:id="rId9"/>
              </a:rPr>
              <a:t>https://towardsdatascience.com/topic-modeling-and-latent-dirichlet-allocation-in-python-9bf156893c24</a:t>
            </a:r>
            <a:endParaRPr lang="en-US" u="sng" dirty="0">
              <a:solidFill>
                <a:schemeClr val="bg1"/>
              </a:solidFill>
            </a:endParaRPr>
          </a:p>
          <a:p>
            <a:pPr marL="0" indent="0">
              <a:buNone/>
            </a:pPr>
            <a:r>
              <a:rPr lang="en-US" u="sng" dirty="0">
                <a:solidFill>
                  <a:schemeClr val="bg1"/>
                </a:solidFill>
                <a:hlinkClick r:id="rId10"/>
              </a:rPr>
              <a:t>https://medium.com/nanonets/topic-modeling-with-lsa-psla-lda-and-lda2vec-555ff65b0b05</a:t>
            </a:r>
            <a:endParaRPr lang="en-US" u="sng" dirty="0">
              <a:solidFill>
                <a:schemeClr val="bg1"/>
              </a:solidFill>
            </a:endParaRPr>
          </a:p>
          <a:p>
            <a:pPr marL="0" indent="0">
              <a:buNone/>
            </a:pPr>
            <a:r>
              <a:rPr lang="en-US" u="sng" dirty="0">
                <a:solidFill>
                  <a:schemeClr val="bg1"/>
                </a:solidFill>
                <a:hlinkClick r:id="rId11"/>
              </a:rPr>
              <a:t>https://theintelligenceofinformation.wordpress.com/2016/12/06/topic-modeling-latent-dirichlet-allocation-vs-correlation-explanation-alternative/</a:t>
            </a:r>
            <a:endParaRPr lang="en-US" u="sng" dirty="0">
              <a:solidFill>
                <a:schemeClr val="bg1"/>
              </a:solidFill>
            </a:endParaRPr>
          </a:p>
          <a:p>
            <a:pPr marL="0" indent="0">
              <a:buNone/>
            </a:pPr>
            <a:r>
              <a:rPr lang="en-US" u="sng" dirty="0">
                <a:solidFill>
                  <a:schemeClr val="bg1"/>
                </a:solidFill>
                <a:hlinkClick r:id="rId12"/>
              </a:rPr>
              <a:t>https://towardsdatascience.com/tsne-vs-umap-global-structure-4d8045acba17</a:t>
            </a:r>
            <a:endParaRPr lang="en-US" u="sng" dirty="0">
              <a:solidFill>
                <a:schemeClr val="bg1"/>
              </a:solidFill>
            </a:endParaRPr>
          </a:p>
          <a:p>
            <a:pPr marL="0" indent="0">
              <a:buNone/>
            </a:pPr>
            <a:r>
              <a:rPr lang="en-US" u="sng" dirty="0">
                <a:solidFill>
                  <a:schemeClr val="bg1"/>
                </a:solidFill>
                <a:hlinkClick r:id="rId13"/>
              </a:rPr>
              <a:t>http://vis.stanford.edu/papers/termite</a:t>
            </a: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a:p>
            <a:pPr marL="0" indent="0">
              <a:buNone/>
            </a:pPr>
            <a:endParaRPr lang="en-US" u="sng" dirty="0">
              <a:solidFill>
                <a:schemeClr val="bg1"/>
              </a:solidFill>
            </a:endParaRPr>
          </a:p>
        </p:txBody>
      </p:sp>
    </p:spTree>
    <p:extLst>
      <p:ext uri="{BB962C8B-B14F-4D97-AF65-F5344CB8AC3E}">
        <p14:creationId xmlns:p14="http://schemas.microsoft.com/office/powerpoint/2010/main" val="296498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D4CAD69-5E35-4025-B614-AEA7C4615B23}"/>
              </a:ext>
            </a:extLst>
          </p:cNvPr>
          <p:cNvSpPr txBox="1">
            <a:spLocks/>
          </p:cNvSpPr>
          <p:nvPr/>
        </p:nvSpPr>
        <p:spPr>
          <a:xfrm>
            <a:off x="3051896" y="1662206"/>
            <a:ext cx="6088208" cy="3350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5 Horsemen of the Apocalypse:</a:t>
            </a:r>
            <a:endParaRPr kumimoji="0" lang="en-US" sz="2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457200" indent="-457200">
              <a:buFont typeface="Arial" panose="020B0604020202020204" pitchFamily="34" charset="0"/>
              <a:buChar char="•"/>
            </a:pPr>
            <a:r>
              <a:rPr lang="en-US" sz="2400" dirty="0">
                <a:solidFill>
                  <a:schemeClr val="bg1"/>
                </a:solidFill>
                <a:latin typeface="Bahnschrift" panose="020B0502040204020203" pitchFamily="34" charset="0"/>
              </a:rPr>
              <a:t>Heather Saul</a:t>
            </a:r>
          </a:p>
          <a:p>
            <a:pPr marL="457200" indent="-457200">
              <a:buFont typeface="Arial" panose="020B0604020202020204" pitchFamily="34" charset="0"/>
              <a:buChar char="•"/>
            </a:pPr>
            <a:r>
              <a:rPr lang="en-US" sz="2400" dirty="0">
                <a:solidFill>
                  <a:schemeClr val="bg1"/>
                </a:solidFill>
                <a:latin typeface="Bahnschrift" panose="020B0502040204020203" pitchFamily="34" charset="0"/>
              </a:rPr>
              <a:t>Robert R Cox Jr.</a:t>
            </a:r>
          </a:p>
          <a:p>
            <a:pPr marL="457200" indent="-457200">
              <a:buFont typeface="Arial" panose="020B0604020202020204" pitchFamily="34" charset="0"/>
              <a:buChar char="•"/>
            </a:pPr>
            <a:r>
              <a:rPr lang="en-US" sz="2400" dirty="0">
                <a:solidFill>
                  <a:schemeClr val="bg1"/>
                </a:solidFill>
                <a:latin typeface="Bahnschrift" panose="020B0502040204020203" pitchFamily="34" charset="0"/>
              </a:rPr>
              <a:t>Jennifer </a:t>
            </a:r>
            <a:r>
              <a:rPr lang="en-US" sz="2400" dirty="0" err="1">
                <a:solidFill>
                  <a:schemeClr val="bg1"/>
                </a:solidFill>
                <a:latin typeface="Bahnschrift" panose="020B0502040204020203" pitchFamily="34" charset="0"/>
              </a:rPr>
              <a:t>Tritle</a:t>
            </a:r>
            <a:endParaRPr lang="en-US" sz="2400" dirty="0">
              <a:solidFill>
                <a:schemeClr val="bg1"/>
              </a:solidFill>
              <a:latin typeface="Bahnschrift" panose="020B0502040204020203" pitchFamily="34" charset="0"/>
            </a:endParaRPr>
          </a:p>
          <a:p>
            <a:pPr marL="457200" indent="-457200">
              <a:buFont typeface="Arial" panose="020B0604020202020204" pitchFamily="34" charset="0"/>
              <a:buChar char="•"/>
            </a:pPr>
            <a:r>
              <a:rPr lang="en-US" sz="2400" dirty="0">
                <a:solidFill>
                  <a:schemeClr val="bg1"/>
                </a:solidFill>
                <a:latin typeface="Bahnschrift" panose="020B0502040204020203" pitchFamily="34" charset="0"/>
              </a:rPr>
              <a:t>Seung min </a:t>
            </a:r>
            <a:r>
              <a:rPr lang="en-US" sz="2400" dirty="0" err="1">
                <a:solidFill>
                  <a:schemeClr val="bg1"/>
                </a:solidFill>
                <a:latin typeface="Bahnschrift" panose="020B0502040204020203" pitchFamily="34" charset="0"/>
              </a:rPr>
              <a:t>Yoo</a:t>
            </a:r>
            <a:endParaRPr lang="en-US" sz="2400" dirty="0">
              <a:solidFill>
                <a:schemeClr val="bg1"/>
              </a:solidFill>
              <a:latin typeface="Bahnschrift" panose="020B0502040204020203" pitchFamily="34" charset="0"/>
            </a:endParaRPr>
          </a:p>
          <a:p>
            <a:pPr marL="457200" indent="-457200">
              <a:buFont typeface="Arial" panose="020B0604020202020204" pitchFamily="34" charset="0"/>
              <a:buChar char="•"/>
            </a:pPr>
            <a:r>
              <a:rPr lang="en-US" sz="2400" dirty="0">
                <a:solidFill>
                  <a:schemeClr val="bg1"/>
                </a:solidFill>
                <a:latin typeface="Bahnschrift" panose="020B0502040204020203" pitchFamily="34" charset="0"/>
              </a:rPr>
              <a:t>Aydin Jalilov</a:t>
            </a: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424332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922191B-5585-4DC8-A3A0-446572ABDA46}"/>
              </a:ext>
            </a:extLst>
          </p:cNvPr>
          <p:cNvSpPr txBox="1">
            <a:spLocks/>
          </p:cNvSpPr>
          <p:nvPr/>
        </p:nvSpPr>
        <p:spPr>
          <a:xfrm>
            <a:off x="1038850" y="781755"/>
            <a:ext cx="9086606" cy="304517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Our Questions:</a:t>
            </a:r>
            <a:endParaRPr kumimoji="0" lang="en-US" sz="2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457200" indent="-457200">
              <a:lnSpc>
                <a:spcPct val="110000"/>
              </a:lnSpc>
              <a:buFont typeface="Arial" panose="020B0604020202020204" pitchFamily="34" charset="0"/>
              <a:buChar char="•"/>
            </a:pPr>
            <a:r>
              <a:rPr lang="en-US" sz="2400" dirty="0">
                <a:solidFill>
                  <a:schemeClr val="bg1"/>
                </a:solidFill>
                <a:latin typeface="Bahnschrift" panose="020B0502040204020203" pitchFamily="34" charset="0"/>
              </a:rPr>
              <a:t>To what degree are </a:t>
            </a:r>
            <a:r>
              <a:rPr lang="en-US" sz="2400" dirty="0" err="1">
                <a:solidFill>
                  <a:schemeClr val="bg1"/>
                </a:solidFill>
                <a:latin typeface="Bahnschrift" panose="020B0502040204020203" pitchFamily="34" charset="0"/>
              </a:rPr>
              <a:t>subredditers</a:t>
            </a:r>
            <a:r>
              <a:rPr lang="en-US" sz="2400" dirty="0">
                <a:solidFill>
                  <a:schemeClr val="bg1"/>
                </a:solidFill>
                <a:latin typeface="Bahnschrift" panose="020B0502040204020203" pitchFamily="34" charset="0"/>
              </a:rPr>
              <a:t> in the r/COVID19_support group rhetorically similar to r/Anxiety &amp; r/Depression </a:t>
            </a:r>
            <a:r>
              <a:rPr lang="en-US" sz="2400" dirty="0" err="1">
                <a:solidFill>
                  <a:schemeClr val="bg1"/>
                </a:solidFill>
                <a:latin typeface="Bahnschrift" panose="020B0502040204020203" pitchFamily="34" charset="0"/>
              </a:rPr>
              <a:t>subredditers</a:t>
            </a:r>
            <a:r>
              <a:rPr lang="en-US" sz="2400" dirty="0">
                <a:solidFill>
                  <a:schemeClr val="bg1"/>
                </a:solidFill>
                <a:latin typeface="Bahnschrift" panose="020B0502040204020203" pitchFamily="34" charset="0"/>
              </a:rPr>
              <a:t>? </a:t>
            </a:r>
          </a:p>
          <a:p>
            <a:pPr marL="457200" indent="-457200">
              <a:lnSpc>
                <a:spcPct val="110000"/>
              </a:lnSpc>
              <a:buFont typeface="Arial" panose="020B0604020202020204" pitchFamily="34" charset="0"/>
              <a:buChar char="•"/>
            </a:pPr>
            <a:r>
              <a:rPr lang="en-US" sz="2400" dirty="0">
                <a:solidFill>
                  <a:schemeClr val="bg1"/>
                </a:solidFill>
                <a:latin typeface="Bahnschrift" panose="020B0502040204020203" pitchFamily="34" charset="0"/>
              </a:rPr>
              <a:t>In March of 2020 do people in the r/Anxiety &amp; r/Depression subreddits show concern about the virus/lockdown? </a:t>
            </a:r>
          </a:p>
          <a:p>
            <a:pPr marL="457200" indent="-457200">
              <a:lnSpc>
                <a:spcPct val="110000"/>
              </a:lnSpc>
              <a:buFont typeface="Arial" panose="020B0604020202020204" pitchFamily="34" charset="0"/>
              <a:buChar char="•"/>
            </a:pPr>
            <a:r>
              <a:rPr lang="en-US" sz="2400" dirty="0">
                <a:solidFill>
                  <a:schemeClr val="bg1"/>
                </a:solidFill>
                <a:latin typeface="Bahnschrift" panose="020B0502040204020203" pitchFamily="34" charset="0"/>
              </a:rPr>
              <a:t>Are people in the r/COVID19_support group experiencing something closer to Anxiety or Depression?</a:t>
            </a:r>
            <a:r>
              <a:rPr lang="en-US" sz="2400" dirty="0">
                <a:solidFill>
                  <a:prstClr val="white"/>
                </a:solidFill>
                <a:latin typeface="Bahnschrift Light" panose="020B0502040204020203" pitchFamily="34" charset="0"/>
              </a:rPr>
              <a:t> </a:t>
            </a:r>
          </a:p>
          <a:p>
            <a:pPr>
              <a:lnSpc>
                <a:spcPct val="110000"/>
              </a:lnSpc>
            </a:pPr>
            <a:endParaRPr lang="en-US" sz="2400" dirty="0">
              <a:solidFill>
                <a:prstClr val="white"/>
              </a:solidFill>
              <a:latin typeface="Bahnschrift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
        <p:nvSpPr>
          <p:cNvPr id="2" name="TextBox 1">
            <a:extLst>
              <a:ext uri="{FF2B5EF4-FFF2-40B4-BE49-F238E27FC236}">
                <a16:creationId xmlns:a16="http://schemas.microsoft.com/office/drawing/2014/main" id="{860A771E-420B-FE4F-94FD-DDBF0F73F811}"/>
              </a:ext>
            </a:extLst>
          </p:cNvPr>
          <p:cNvSpPr txBox="1"/>
          <p:nvPr/>
        </p:nvSpPr>
        <p:spPr>
          <a:xfrm>
            <a:off x="1038850" y="3826933"/>
            <a:ext cx="9302045" cy="2806922"/>
          </a:xfrm>
          <a:prstGeom prst="rect">
            <a:avLst/>
          </a:prstGeom>
          <a:noFill/>
        </p:spPr>
        <p:txBody>
          <a:bodyPr wrap="square" rtlCol="0">
            <a:spAutoFit/>
          </a:bodyPr>
          <a:lstStyle/>
          <a:p>
            <a:pPr>
              <a:lnSpc>
                <a:spcPct val="110000"/>
              </a:lnSpc>
            </a:pPr>
            <a:r>
              <a:rPr lang="en-US" dirty="0">
                <a:solidFill>
                  <a:prstClr val="white"/>
                </a:solidFill>
                <a:latin typeface="Bahnschrift Light" panose="020B0502040204020203" pitchFamily="34" charset="0"/>
              </a:rPr>
              <a:t>These questions are inspired by an emerging body of literature in Psychology and Sociology that use NLP, Big Data, and machine learning to study mental health. </a:t>
            </a:r>
            <a:r>
              <a:rPr lang="en-US" dirty="0"/>
              <a:t> </a:t>
            </a:r>
            <a:r>
              <a:rPr lang="en-US" dirty="0">
                <a:solidFill>
                  <a:schemeClr val="bg1"/>
                </a:solidFill>
              </a:rPr>
              <a:t> </a:t>
            </a:r>
          </a:p>
          <a:p>
            <a:pPr>
              <a:lnSpc>
                <a:spcPct val="110000"/>
              </a:lnSpc>
            </a:pPr>
            <a:endParaRPr lang="en-US" dirty="0">
              <a:solidFill>
                <a:schemeClr val="bg1"/>
              </a:solidFill>
            </a:endParaRPr>
          </a:p>
          <a:p>
            <a:pPr>
              <a:lnSpc>
                <a:spcPct val="110000"/>
              </a:lnSpc>
            </a:pPr>
            <a:r>
              <a:rPr lang="en-US" dirty="0">
                <a:solidFill>
                  <a:schemeClr val="bg1"/>
                </a:solidFill>
              </a:rPr>
              <a:t>“Recent advances in big-data analytics, machine learning, and natural language processing  may make possible the extraction of indicators of mental illness from…word choices, syntactic constructions, and turns of phrase. Several studies have demonstrated that psychological characteristics of an individual can be recovered from analyses of people’s everyday language.”</a:t>
            </a:r>
          </a:p>
          <a:p>
            <a:pPr>
              <a:lnSpc>
                <a:spcPct val="110000"/>
              </a:lnSpc>
            </a:pPr>
            <a:r>
              <a:rPr lang="en-US" dirty="0">
                <a:solidFill>
                  <a:schemeClr val="bg1"/>
                </a:solidFill>
              </a:rPr>
              <a:t> –Robert </a:t>
            </a:r>
            <a:r>
              <a:rPr lang="en-US" dirty="0" err="1">
                <a:solidFill>
                  <a:schemeClr val="bg1"/>
                </a:solidFill>
              </a:rPr>
              <a:t>Thorstad</a:t>
            </a:r>
            <a:r>
              <a:rPr lang="en-US" dirty="0">
                <a:solidFill>
                  <a:schemeClr val="bg1"/>
                </a:solidFill>
              </a:rPr>
              <a:t> </a:t>
            </a:r>
            <a:endParaRPr lang="en-US" dirty="0">
              <a:solidFill>
                <a:schemeClr val="bg1"/>
              </a:solidFill>
              <a:latin typeface="Bahnschrift Light" panose="020B0502040204020203" pitchFamily="34" charset="0"/>
            </a:endParaRPr>
          </a:p>
          <a:p>
            <a:endParaRPr lang="en-US" dirty="0"/>
          </a:p>
        </p:txBody>
      </p:sp>
    </p:spTree>
    <p:extLst>
      <p:ext uri="{BB962C8B-B14F-4D97-AF65-F5344CB8AC3E}">
        <p14:creationId xmlns:p14="http://schemas.microsoft.com/office/powerpoint/2010/main" val="155340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5B636C5E-5216-485B-82FC-4847E24671F5}"/>
              </a:ext>
            </a:extLst>
          </p:cNvPr>
          <p:cNvSpPr/>
          <p:nvPr/>
        </p:nvSpPr>
        <p:spPr>
          <a:xfrm>
            <a:off x="1877060" y="519463"/>
            <a:ext cx="5606706" cy="5606706"/>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C3C5234-DEAC-4E19-968C-01881BEADC09}"/>
              </a:ext>
            </a:extLst>
          </p:cNvPr>
          <p:cNvSpPr txBox="1"/>
          <p:nvPr/>
        </p:nvSpPr>
        <p:spPr>
          <a:xfrm>
            <a:off x="2281638" y="1251878"/>
            <a:ext cx="4824690" cy="954107"/>
          </a:xfrm>
          <a:prstGeom prst="rect">
            <a:avLst/>
          </a:prstGeom>
          <a:noFill/>
        </p:spPr>
        <p:txBody>
          <a:bodyPr wrap="square" rtlCol="0">
            <a:spAutoFit/>
          </a:bodyPr>
          <a:lstStyle/>
          <a:p>
            <a:pPr algn="ctr"/>
            <a:r>
              <a:rPr lang="en-US" sz="2800" dirty="0">
                <a:solidFill>
                  <a:schemeClr val="bg1"/>
                </a:solidFill>
                <a:latin typeface="Aharoni" panose="020B0604020202020204" pitchFamily="2" charset="-79"/>
                <a:cs typeface="Aharoni" panose="020B0604020202020204" pitchFamily="2" charset="-79"/>
              </a:rPr>
              <a:t>Subreddit submissions </a:t>
            </a:r>
          </a:p>
          <a:p>
            <a:pPr algn="ctr"/>
            <a:r>
              <a:rPr lang="en-US" sz="2800" dirty="0">
                <a:solidFill>
                  <a:schemeClr val="bg1"/>
                </a:solidFill>
                <a:latin typeface="Aharoni" panose="020B0604020202020204" pitchFamily="2" charset="-79"/>
                <a:cs typeface="Aharoni" panose="020B0604020202020204" pitchFamily="2" charset="-79"/>
              </a:rPr>
              <a:t>pulled from </a:t>
            </a:r>
            <a:r>
              <a:rPr lang="en-US" sz="2800" dirty="0" err="1">
                <a:solidFill>
                  <a:schemeClr val="bg1"/>
                </a:solidFill>
                <a:latin typeface="Aharoni" panose="020B0604020202020204" pitchFamily="2" charset="-79"/>
                <a:cs typeface="Aharoni" panose="020B0604020202020204" pitchFamily="2" charset="-79"/>
              </a:rPr>
              <a:t>pushshift.io</a:t>
            </a:r>
            <a:endParaRPr lang="en-US" sz="2800" dirty="0">
              <a:solidFill>
                <a:schemeClr val="bg1"/>
              </a:solidFill>
              <a:latin typeface="Aharoni" panose="020B0604020202020204" pitchFamily="2" charset="-79"/>
              <a:cs typeface="Aharoni" panose="020B0604020202020204" pitchFamily="2" charset="-79"/>
            </a:endParaRPr>
          </a:p>
        </p:txBody>
      </p:sp>
      <p:cxnSp>
        <p:nvCxnSpPr>
          <p:cNvPr id="27" name="Straight Connector 26">
            <a:extLst>
              <a:ext uri="{FF2B5EF4-FFF2-40B4-BE49-F238E27FC236}">
                <a16:creationId xmlns:a16="http://schemas.microsoft.com/office/drawing/2014/main" id="{ADC20990-DD30-4F92-9017-3CA6B0313AA5}"/>
              </a:ext>
            </a:extLst>
          </p:cNvPr>
          <p:cNvCxnSpPr>
            <a:cxnSpLocks/>
          </p:cNvCxnSpPr>
          <p:nvPr/>
        </p:nvCxnSpPr>
        <p:spPr>
          <a:xfrm flipV="1">
            <a:off x="7143010" y="1465156"/>
            <a:ext cx="974447" cy="439578"/>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0E0FB60-1E3C-4B33-A414-2F8D29F9510E}"/>
              </a:ext>
            </a:extLst>
          </p:cNvPr>
          <p:cNvCxnSpPr>
            <a:cxnSpLocks/>
          </p:cNvCxnSpPr>
          <p:nvPr/>
        </p:nvCxnSpPr>
        <p:spPr>
          <a:xfrm flipV="1">
            <a:off x="7520448" y="3350089"/>
            <a:ext cx="943113" cy="2389"/>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D2164F-8FA2-4370-B716-0D6A4D79EC0F}"/>
              </a:ext>
            </a:extLst>
          </p:cNvPr>
          <p:cNvCxnSpPr>
            <a:cxnSpLocks/>
          </p:cNvCxnSpPr>
          <p:nvPr/>
        </p:nvCxnSpPr>
        <p:spPr>
          <a:xfrm>
            <a:off x="7089222" y="4817596"/>
            <a:ext cx="902782" cy="437226"/>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D6EB47F0-611C-4DD6-B6E8-880CB0640E73}"/>
              </a:ext>
            </a:extLst>
          </p:cNvPr>
          <p:cNvGrpSpPr/>
          <p:nvPr/>
        </p:nvGrpSpPr>
        <p:grpSpPr>
          <a:xfrm>
            <a:off x="7416858" y="201686"/>
            <a:ext cx="3630107" cy="1940787"/>
            <a:chOff x="5643255" y="216149"/>
            <a:chExt cx="3630107" cy="1940787"/>
          </a:xfrm>
        </p:grpSpPr>
        <p:sp>
          <p:nvSpPr>
            <p:cNvPr id="22" name="Oval 21">
              <a:extLst>
                <a:ext uri="{FF2B5EF4-FFF2-40B4-BE49-F238E27FC236}">
                  <a16:creationId xmlns:a16="http://schemas.microsoft.com/office/drawing/2014/main" id="{EEC48E75-67D8-4E34-B134-F5BCCCD06BA6}"/>
                </a:ext>
              </a:extLst>
            </p:cNvPr>
            <p:cNvSpPr/>
            <p:nvPr/>
          </p:nvSpPr>
          <p:spPr>
            <a:xfrm>
              <a:off x="6487916" y="216149"/>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06D1876-2872-428A-8B9D-8E4FD665B124}"/>
                </a:ext>
              </a:extLst>
            </p:cNvPr>
            <p:cNvSpPr txBox="1"/>
            <p:nvPr/>
          </p:nvSpPr>
          <p:spPr>
            <a:xfrm>
              <a:off x="5643255" y="897009"/>
              <a:ext cx="3630107"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COVID19_Support</a:t>
              </a:r>
            </a:p>
          </p:txBody>
        </p:sp>
      </p:grpSp>
      <p:grpSp>
        <p:nvGrpSpPr>
          <p:cNvPr id="56" name="Group 55">
            <a:extLst>
              <a:ext uri="{FF2B5EF4-FFF2-40B4-BE49-F238E27FC236}">
                <a16:creationId xmlns:a16="http://schemas.microsoft.com/office/drawing/2014/main" id="{C2FD3C50-2B3C-4237-B68E-224218F9E689}"/>
              </a:ext>
            </a:extLst>
          </p:cNvPr>
          <p:cNvGrpSpPr/>
          <p:nvPr/>
        </p:nvGrpSpPr>
        <p:grpSpPr>
          <a:xfrm>
            <a:off x="8691894" y="2397923"/>
            <a:ext cx="1940787" cy="1940787"/>
            <a:chOff x="7100358" y="2437272"/>
            <a:chExt cx="1940787" cy="1940787"/>
          </a:xfrm>
        </p:grpSpPr>
        <p:sp>
          <p:nvSpPr>
            <p:cNvPr id="34" name="Oval 33">
              <a:extLst>
                <a:ext uri="{FF2B5EF4-FFF2-40B4-BE49-F238E27FC236}">
                  <a16:creationId xmlns:a16="http://schemas.microsoft.com/office/drawing/2014/main" id="{53E76621-E684-4745-B018-8806CB4E937D}"/>
                </a:ext>
              </a:extLst>
            </p:cNvPr>
            <p:cNvSpPr/>
            <p:nvPr/>
          </p:nvSpPr>
          <p:spPr>
            <a:xfrm>
              <a:off x="7100358" y="2437272"/>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826E2BB-C74D-42FF-8EF1-D4896B6D76C4}"/>
                </a:ext>
              </a:extLst>
            </p:cNvPr>
            <p:cNvSpPr txBox="1"/>
            <p:nvPr/>
          </p:nvSpPr>
          <p:spPr>
            <a:xfrm>
              <a:off x="7315312" y="3207161"/>
              <a:ext cx="1456318"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Depression</a:t>
              </a:r>
            </a:p>
          </p:txBody>
        </p:sp>
      </p:grpSp>
      <p:grpSp>
        <p:nvGrpSpPr>
          <p:cNvPr id="58" name="Group 57">
            <a:extLst>
              <a:ext uri="{FF2B5EF4-FFF2-40B4-BE49-F238E27FC236}">
                <a16:creationId xmlns:a16="http://schemas.microsoft.com/office/drawing/2014/main" id="{B0B00120-6576-4DFA-8DFE-061784953469}"/>
              </a:ext>
            </a:extLst>
          </p:cNvPr>
          <p:cNvGrpSpPr/>
          <p:nvPr/>
        </p:nvGrpSpPr>
        <p:grpSpPr>
          <a:xfrm>
            <a:off x="8117457" y="4664961"/>
            <a:ext cx="1940787" cy="1940787"/>
            <a:chOff x="6181250" y="4663171"/>
            <a:chExt cx="1940787" cy="1940787"/>
          </a:xfrm>
        </p:grpSpPr>
        <p:sp>
          <p:nvSpPr>
            <p:cNvPr id="35" name="Oval 34">
              <a:extLst>
                <a:ext uri="{FF2B5EF4-FFF2-40B4-BE49-F238E27FC236}">
                  <a16:creationId xmlns:a16="http://schemas.microsoft.com/office/drawing/2014/main" id="{ABDC1FE4-1085-4BBE-8B3B-9CC28F884161}"/>
                </a:ext>
              </a:extLst>
            </p:cNvPr>
            <p:cNvSpPr/>
            <p:nvPr/>
          </p:nvSpPr>
          <p:spPr>
            <a:xfrm>
              <a:off x="6181250" y="4663171"/>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59F53FB-B04E-42C0-A43E-5EFD3BC52AC9}"/>
                </a:ext>
              </a:extLst>
            </p:cNvPr>
            <p:cNvSpPr txBox="1"/>
            <p:nvPr/>
          </p:nvSpPr>
          <p:spPr>
            <a:xfrm>
              <a:off x="6423484" y="5444122"/>
              <a:ext cx="1456318"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Anxiety</a:t>
              </a:r>
            </a:p>
          </p:txBody>
        </p:sp>
      </p:grpSp>
      <p:pic>
        <p:nvPicPr>
          <p:cNvPr id="63" name="Picture 62" descr="A picture containing building, drawing, window&#10;&#10;Description automatically generated">
            <a:extLst>
              <a:ext uri="{FF2B5EF4-FFF2-40B4-BE49-F238E27FC236}">
                <a16:creationId xmlns:a16="http://schemas.microsoft.com/office/drawing/2014/main" id="{5DB3FBA1-0F08-49D3-891D-7DB7E1748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36" y="2301125"/>
            <a:ext cx="4023422" cy="2097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925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3F6CC9-0435-436A-A756-A0FA1034A491}"/>
              </a:ext>
            </a:extLst>
          </p:cNvPr>
          <p:cNvGrpSpPr/>
          <p:nvPr/>
        </p:nvGrpSpPr>
        <p:grpSpPr>
          <a:xfrm>
            <a:off x="1652856" y="645238"/>
            <a:ext cx="5346092" cy="5346092"/>
            <a:chOff x="636696" y="275433"/>
            <a:chExt cx="4782796" cy="4782796"/>
          </a:xfrm>
        </p:grpSpPr>
        <p:sp>
          <p:nvSpPr>
            <p:cNvPr id="17" name="Oval 16">
              <a:extLst>
                <a:ext uri="{FF2B5EF4-FFF2-40B4-BE49-F238E27FC236}">
                  <a16:creationId xmlns:a16="http://schemas.microsoft.com/office/drawing/2014/main" id="{B92A33E3-FE8E-48A3-BE70-B9C1CBBF5B0F}"/>
                </a:ext>
              </a:extLst>
            </p:cNvPr>
            <p:cNvSpPr/>
            <p:nvPr/>
          </p:nvSpPr>
          <p:spPr>
            <a:xfrm>
              <a:off x="636696" y="275433"/>
              <a:ext cx="4782796" cy="4782796"/>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pic>
          <p:nvPicPr>
            <p:cNvPr id="18" name="Picture 17" descr="A close up of a logo&#10;&#10;Description automatically generated">
              <a:extLst>
                <a:ext uri="{FF2B5EF4-FFF2-40B4-BE49-F238E27FC236}">
                  <a16:creationId xmlns:a16="http://schemas.microsoft.com/office/drawing/2014/main" id="{6D30C7EB-A059-4A5A-87F3-203C0AC38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297" y="1580812"/>
              <a:ext cx="2685593" cy="2328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C29750B4-1225-44F5-AD5B-5E14AA30367C}"/>
                </a:ext>
              </a:extLst>
            </p:cNvPr>
            <p:cNvSpPr txBox="1"/>
            <p:nvPr/>
          </p:nvSpPr>
          <p:spPr>
            <a:xfrm>
              <a:off x="1454332" y="863675"/>
              <a:ext cx="3296386" cy="584775"/>
            </a:xfrm>
            <a:prstGeom prst="rect">
              <a:avLst/>
            </a:prstGeom>
            <a:noFill/>
          </p:spPr>
          <p:txBody>
            <a:bodyPr wrap="square" rtlCol="0">
              <a:spAutoFit/>
            </a:bodyPr>
            <a:lstStyle/>
            <a:p>
              <a:pPr algn="ctr"/>
              <a:r>
                <a:rPr lang="en-US" sz="3200" dirty="0">
                  <a:solidFill>
                    <a:schemeClr val="bg1"/>
                  </a:solidFill>
                  <a:latin typeface="Aharoni" panose="020B0604020202020204" pitchFamily="2" charset="-79"/>
                  <a:cs typeface="Aharoni" panose="020B0604020202020204" pitchFamily="2" charset="-79"/>
                </a:rPr>
                <a:t>Data Cleaning</a:t>
              </a:r>
            </a:p>
          </p:txBody>
        </p:sp>
      </p:grpSp>
      <p:cxnSp>
        <p:nvCxnSpPr>
          <p:cNvPr id="19" name="Straight Connector 18">
            <a:extLst>
              <a:ext uri="{FF2B5EF4-FFF2-40B4-BE49-F238E27FC236}">
                <a16:creationId xmlns:a16="http://schemas.microsoft.com/office/drawing/2014/main" id="{CB0749E8-A379-4BE6-BF0F-BB53C588615F}"/>
              </a:ext>
            </a:extLst>
          </p:cNvPr>
          <p:cNvCxnSpPr>
            <a:cxnSpLocks/>
          </p:cNvCxnSpPr>
          <p:nvPr/>
        </p:nvCxnSpPr>
        <p:spPr>
          <a:xfrm flipV="1">
            <a:off x="6684013" y="1587154"/>
            <a:ext cx="974447" cy="439578"/>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F4CC4-B86B-41A8-B7F1-2564F5530E11}"/>
              </a:ext>
            </a:extLst>
          </p:cNvPr>
          <p:cNvCxnSpPr>
            <a:cxnSpLocks/>
          </p:cNvCxnSpPr>
          <p:nvPr/>
        </p:nvCxnSpPr>
        <p:spPr>
          <a:xfrm flipV="1">
            <a:off x="6998946" y="3456727"/>
            <a:ext cx="943113" cy="2389"/>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48B319-CC03-45A6-9D0A-FB47C7F41F2F}"/>
              </a:ext>
            </a:extLst>
          </p:cNvPr>
          <p:cNvCxnSpPr>
            <a:cxnSpLocks/>
          </p:cNvCxnSpPr>
          <p:nvPr/>
        </p:nvCxnSpPr>
        <p:spPr>
          <a:xfrm>
            <a:off x="6566708" y="4804007"/>
            <a:ext cx="902782" cy="437226"/>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30374A9-7D17-4988-8928-07E84ECEF433}"/>
              </a:ext>
            </a:extLst>
          </p:cNvPr>
          <p:cNvGrpSpPr/>
          <p:nvPr/>
        </p:nvGrpSpPr>
        <p:grpSpPr>
          <a:xfrm>
            <a:off x="6957861" y="323684"/>
            <a:ext cx="3630107" cy="1940787"/>
            <a:chOff x="5643255" y="216149"/>
            <a:chExt cx="3630107" cy="1940787"/>
          </a:xfrm>
        </p:grpSpPr>
        <p:sp>
          <p:nvSpPr>
            <p:cNvPr id="23" name="Oval 22">
              <a:extLst>
                <a:ext uri="{FF2B5EF4-FFF2-40B4-BE49-F238E27FC236}">
                  <a16:creationId xmlns:a16="http://schemas.microsoft.com/office/drawing/2014/main" id="{69A616FD-F41A-4072-981D-9084160DE7FB}"/>
                </a:ext>
              </a:extLst>
            </p:cNvPr>
            <p:cNvSpPr/>
            <p:nvPr/>
          </p:nvSpPr>
          <p:spPr>
            <a:xfrm>
              <a:off x="6487916" y="216149"/>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B5A0F75-5009-4495-8B6C-480776B65A8A}"/>
                </a:ext>
              </a:extLst>
            </p:cNvPr>
            <p:cNvSpPr txBox="1"/>
            <p:nvPr/>
          </p:nvSpPr>
          <p:spPr>
            <a:xfrm>
              <a:off x="5643255" y="897009"/>
              <a:ext cx="3630107"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Tokenize</a:t>
              </a:r>
            </a:p>
          </p:txBody>
        </p:sp>
      </p:grpSp>
      <p:grpSp>
        <p:nvGrpSpPr>
          <p:cNvPr id="25" name="Group 24">
            <a:extLst>
              <a:ext uri="{FF2B5EF4-FFF2-40B4-BE49-F238E27FC236}">
                <a16:creationId xmlns:a16="http://schemas.microsoft.com/office/drawing/2014/main" id="{A9ABB0E8-D850-48F4-89B9-D03A78E163CA}"/>
              </a:ext>
            </a:extLst>
          </p:cNvPr>
          <p:cNvGrpSpPr/>
          <p:nvPr/>
        </p:nvGrpSpPr>
        <p:grpSpPr>
          <a:xfrm>
            <a:off x="8170392" y="2504561"/>
            <a:ext cx="1940787" cy="1940787"/>
            <a:chOff x="7100358" y="2437272"/>
            <a:chExt cx="1940787" cy="1940787"/>
          </a:xfrm>
        </p:grpSpPr>
        <p:sp>
          <p:nvSpPr>
            <p:cNvPr id="26" name="Oval 25">
              <a:extLst>
                <a:ext uri="{FF2B5EF4-FFF2-40B4-BE49-F238E27FC236}">
                  <a16:creationId xmlns:a16="http://schemas.microsoft.com/office/drawing/2014/main" id="{9151DBA9-934F-45D2-B35B-71DBAB6AACE9}"/>
                </a:ext>
              </a:extLst>
            </p:cNvPr>
            <p:cNvSpPr/>
            <p:nvPr/>
          </p:nvSpPr>
          <p:spPr>
            <a:xfrm>
              <a:off x="7100358" y="2437272"/>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3FC49C1-E6BA-47BF-8E7D-EA051EA783B8}"/>
                </a:ext>
              </a:extLst>
            </p:cNvPr>
            <p:cNvSpPr txBox="1"/>
            <p:nvPr/>
          </p:nvSpPr>
          <p:spPr>
            <a:xfrm>
              <a:off x="7315312" y="3207161"/>
              <a:ext cx="1456318"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Lemmatize</a:t>
              </a:r>
            </a:p>
          </p:txBody>
        </p:sp>
      </p:grpSp>
      <p:grpSp>
        <p:nvGrpSpPr>
          <p:cNvPr id="28" name="Group 27">
            <a:extLst>
              <a:ext uri="{FF2B5EF4-FFF2-40B4-BE49-F238E27FC236}">
                <a16:creationId xmlns:a16="http://schemas.microsoft.com/office/drawing/2014/main" id="{7B3C8BBB-2395-4DDD-886B-14B8F2AAB0F7}"/>
              </a:ext>
            </a:extLst>
          </p:cNvPr>
          <p:cNvGrpSpPr/>
          <p:nvPr/>
        </p:nvGrpSpPr>
        <p:grpSpPr>
          <a:xfrm>
            <a:off x="7594943" y="4651372"/>
            <a:ext cx="1940787" cy="1940787"/>
            <a:chOff x="6181250" y="4663171"/>
            <a:chExt cx="1940787" cy="1940787"/>
          </a:xfrm>
        </p:grpSpPr>
        <p:sp>
          <p:nvSpPr>
            <p:cNvPr id="29" name="Oval 28">
              <a:extLst>
                <a:ext uri="{FF2B5EF4-FFF2-40B4-BE49-F238E27FC236}">
                  <a16:creationId xmlns:a16="http://schemas.microsoft.com/office/drawing/2014/main" id="{856E8E81-A561-409E-88F1-F90E236A2495}"/>
                </a:ext>
              </a:extLst>
            </p:cNvPr>
            <p:cNvSpPr/>
            <p:nvPr/>
          </p:nvSpPr>
          <p:spPr>
            <a:xfrm>
              <a:off x="6181250" y="4663171"/>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FBD3C00-AF90-42B7-BB09-53C962087F7C}"/>
                </a:ext>
              </a:extLst>
            </p:cNvPr>
            <p:cNvSpPr txBox="1"/>
            <p:nvPr/>
          </p:nvSpPr>
          <p:spPr>
            <a:xfrm>
              <a:off x="6423484" y="5339669"/>
              <a:ext cx="1456318" cy="923330"/>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Remove</a:t>
              </a:r>
            </a:p>
            <a:p>
              <a:pPr algn="ctr"/>
              <a:r>
                <a:rPr lang="en-US" dirty="0">
                  <a:solidFill>
                    <a:schemeClr val="bg1"/>
                  </a:solidFill>
                  <a:latin typeface="Aharoni" panose="020B0604020202020204" pitchFamily="2" charset="-79"/>
                  <a:cs typeface="Aharoni" panose="020B0604020202020204" pitchFamily="2" charset="-79"/>
                </a:rPr>
                <a:t>Stop-words</a:t>
              </a:r>
            </a:p>
            <a:p>
              <a:pPr algn="ctr"/>
              <a:endParaRPr lang="en-US" dirty="0">
                <a:solidFill>
                  <a:schemeClr val="bg1"/>
                </a:solidFill>
                <a:latin typeface="Aharoni" panose="020B0604020202020204" pitchFamily="2" charset="-79"/>
                <a:cs typeface="Aharoni" panose="020B0604020202020204" pitchFamily="2" charset="-79"/>
              </a:endParaRPr>
            </a:p>
          </p:txBody>
        </p:sp>
      </p:grpSp>
      <p:pic>
        <p:nvPicPr>
          <p:cNvPr id="31" name="Content Placeholder 4">
            <a:extLst>
              <a:ext uri="{FF2B5EF4-FFF2-40B4-BE49-F238E27FC236}">
                <a16:creationId xmlns:a16="http://schemas.microsoft.com/office/drawing/2014/main" id="{DCC5CC34-01AF-BD41-A13F-E80CBB52DF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11199" y="2077177"/>
            <a:ext cx="4433614" cy="2657429"/>
          </a:xfrm>
        </p:spPr>
      </p:pic>
    </p:spTree>
    <p:extLst>
      <p:ext uri="{BB962C8B-B14F-4D97-AF65-F5344CB8AC3E}">
        <p14:creationId xmlns:p14="http://schemas.microsoft.com/office/powerpoint/2010/main" val="230055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3F6CC9-0435-436A-A756-A0FA1034A491}"/>
              </a:ext>
            </a:extLst>
          </p:cNvPr>
          <p:cNvGrpSpPr/>
          <p:nvPr/>
        </p:nvGrpSpPr>
        <p:grpSpPr>
          <a:xfrm>
            <a:off x="1652856" y="645238"/>
            <a:ext cx="5346092" cy="5346092"/>
            <a:chOff x="636696" y="275433"/>
            <a:chExt cx="4782796" cy="4782796"/>
          </a:xfrm>
        </p:grpSpPr>
        <p:sp>
          <p:nvSpPr>
            <p:cNvPr id="17" name="Oval 16">
              <a:extLst>
                <a:ext uri="{FF2B5EF4-FFF2-40B4-BE49-F238E27FC236}">
                  <a16:creationId xmlns:a16="http://schemas.microsoft.com/office/drawing/2014/main" id="{B92A33E3-FE8E-48A3-BE70-B9C1CBBF5B0F}"/>
                </a:ext>
              </a:extLst>
            </p:cNvPr>
            <p:cNvSpPr/>
            <p:nvPr/>
          </p:nvSpPr>
          <p:spPr>
            <a:xfrm>
              <a:off x="636696" y="275433"/>
              <a:ext cx="4782796" cy="4782796"/>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pic>
          <p:nvPicPr>
            <p:cNvPr id="18" name="Picture 17" descr="A close up of a logo&#10;&#10;Description automatically generated">
              <a:extLst>
                <a:ext uri="{FF2B5EF4-FFF2-40B4-BE49-F238E27FC236}">
                  <a16:creationId xmlns:a16="http://schemas.microsoft.com/office/drawing/2014/main" id="{6D30C7EB-A059-4A5A-87F3-203C0AC38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981" y="1542827"/>
              <a:ext cx="1583546" cy="1373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C29750B4-1225-44F5-AD5B-5E14AA30367C}"/>
                </a:ext>
              </a:extLst>
            </p:cNvPr>
            <p:cNvSpPr txBox="1"/>
            <p:nvPr/>
          </p:nvSpPr>
          <p:spPr>
            <a:xfrm>
              <a:off x="2218299" y="1080944"/>
              <a:ext cx="2919441" cy="413021"/>
            </a:xfrm>
            <a:prstGeom prst="rect">
              <a:avLst/>
            </a:prstGeom>
            <a:noFill/>
          </p:spPr>
          <p:txBody>
            <a:bodyPr wrap="square" rtlCol="0">
              <a:spAutoFit/>
            </a:bodyPr>
            <a:lstStyle/>
            <a:p>
              <a:pPr algn="ctr"/>
              <a:r>
                <a:rPr lang="en-US" sz="2400" dirty="0">
                  <a:solidFill>
                    <a:schemeClr val="bg1"/>
                  </a:solidFill>
                  <a:latin typeface="Aharoni" panose="020B0604020202020204" pitchFamily="2" charset="-79"/>
                  <a:cs typeface="Aharoni" panose="020B0604020202020204" pitchFamily="2" charset="-79"/>
                </a:rPr>
                <a:t>Data Cleaning</a:t>
              </a:r>
            </a:p>
          </p:txBody>
        </p:sp>
      </p:grpSp>
      <p:cxnSp>
        <p:nvCxnSpPr>
          <p:cNvPr id="19" name="Straight Connector 18">
            <a:extLst>
              <a:ext uri="{FF2B5EF4-FFF2-40B4-BE49-F238E27FC236}">
                <a16:creationId xmlns:a16="http://schemas.microsoft.com/office/drawing/2014/main" id="{CB0749E8-A379-4BE6-BF0F-BB53C588615F}"/>
              </a:ext>
            </a:extLst>
          </p:cNvPr>
          <p:cNvCxnSpPr>
            <a:cxnSpLocks/>
          </p:cNvCxnSpPr>
          <p:nvPr/>
        </p:nvCxnSpPr>
        <p:spPr>
          <a:xfrm flipV="1">
            <a:off x="6684013" y="1587154"/>
            <a:ext cx="974447" cy="439578"/>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5F4CC4-B86B-41A8-B7F1-2564F5530E11}"/>
              </a:ext>
            </a:extLst>
          </p:cNvPr>
          <p:cNvCxnSpPr>
            <a:cxnSpLocks/>
          </p:cNvCxnSpPr>
          <p:nvPr/>
        </p:nvCxnSpPr>
        <p:spPr>
          <a:xfrm flipV="1">
            <a:off x="6998946" y="3456727"/>
            <a:ext cx="943113" cy="2389"/>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48B319-CC03-45A6-9D0A-FB47C7F41F2F}"/>
              </a:ext>
            </a:extLst>
          </p:cNvPr>
          <p:cNvCxnSpPr>
            <a:cxnSpLocks/>
          </p:cNvCxnSpPr>
          <p:nvPr/>
        </p:nvCxnSpPr>
        <p:spPr>
          <a:xfrm>
            <a:off x="6566708" y="4804007"/>
            <a:ext cx="902782" cy="437226"/>
          </a:xfrm>
          <a:prstGeom prst="line">
            <a:avLst/>
          </a:prstGeom>
          <a:ln w="53975" cap="rnd">
            <a:solidFill>
              <a:schemeClr val="bg1"/>
            </a:solidFill>
            <a:beve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30374A9-7D17-4988-8928-07E84ECEF433}"/>
              </a:ext>
            </a:extLst>
          </p:cNvPr>
          <p:cNvGrpSpPr/>
          <p:nvPr/>
        </p:nvGrpSpPr>
        <p:grpSpPr>
          <a:xfrm>
            <a:off x="6957861" y="323684"/>
            <a:ext cx="3630107" cy="1940787"/>
            <a:chOff x="5643255" y="216149"/>
            <a:chExt cx="3630107" cy="1940787"/>
          </a:xfrm>
        </p:grpSpPr>
        <p:sp>
          <p:nvSpPr>
            <p:cNvPr id="23" name="Oval 22">
              <a:extLst>
                <a:ext uri="{FF2B5EF4-FFF2-40B4-BE49-F238E27FC236}">
                  <a16:creationId xmlns:a16="http://schemas.microsoft.com/office/drawing/2014/main" id="{69A616FD-F41A-4072-981D-9084160DE7FB}"/>
                </a:ext>
              </a:extLst>
            </p:cNvPr>
            <p:cNvSpPr/>
            <p:nvPr/>
          </p:nvSpPr>
          <p:spPr>
            <a:xfrm>
              <a:off x="6487916" y="216149"/>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B5A0F75-5009-4495-8B6C-480776B65A8A}"/>
                </a:ext>
              </a:extLst>
            </p:cNvPr>
            <p:cNvSpPr txBox="1"/>
            <p:nvPr/>
          </p:nvSpPr>
          <p:spPr>
            <a:xfrm>
              <a:off x="5643255" y="897009"/>
              <a:ext cx="3630107"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Tokenize</a:t>
              </a:r>
            </a:p>
          </p:txBody>
        </p:sp>
      </p:grpSp>
      <p:grpSp>
        <p:nvGrpSpPr>
          <p:cNvPr id="25" name="Group 24">
            <a:extLst>
              <a:ext uri="{FF2B5EF4-FFF2-40B4-BE49-F238E27FC236}">
                <a16:creationId xmlns:a16="http://schemas.microsoft.com/office/drawing/2014/main" id="{A9ABB0E8-D850-48F4-89B9-D03A78E163CA}"/>
              </a:ext>
            </a:extLst>
          </p:cNvPr>
          <p:cNvGrpSpPr/>
          <p:nvPr/>
        </p:nvGrpSpPr>
        <p:grpSpPr>
          <a:xfrm>
            <a:off x="8170392" y="2504561"/>
            <a:ext cx="1940787" cy="1940787"/>
            <a:chOff x="7100358" y="2437272"/>
            <a:chExt cx="1940787" cy="1940787"/>
          </a:xfrm>
        </p:grpSpPr>
        <p:sp>
          <p:nvSpPr>
            <p:cNvPr id="26" name="Oval 25">
              <a:extLst>
                <a:ext uri="{FF2B5EF4-FFF2-40B4-BE49-F238E27FC236}">
                  <a16:creationId xmlns:a16="http://schemas.microsoft.com/office/drawing/2014/main" id="{9151DBA9-934F-45D2-B35B-71DBAB6AACE9}"/>
                </a:ext>
              </a:extLst>
            </p:cNvPr>
            <p:cNvSpPr/>
            <p:nvPr/>
          </p:nvSpPr>
          <p:spPr>
            <a:xfrm>
              <a:off x="7100358" y="2437272"/>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3FC49C1-E6BA-47BF-8E7D-EA051EA783B8}"/>
                </a:ext>
              </a:extLst>
            </p:cNvPr>
            <p:cNvSpPr txBox="1"/>
            <p:nvPr/>
          </p:nvSpPr>
          <p:spPr>
            <a:xfrm>
              <a:off x="7315312" y="3207161"/>
              <a:ext cx="1456318" cy="369332"/>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Lemmatize</a:t>
              </a:r>
            </a:p>
          </p:txBody>
        </p:sp>
      </p:grpSp>
      <p:grpSp>
        <p:nvGrpSpPr>
          <p:cNvPr id="28" name="Group 27">
            <a:extLst>
              <a:ext uri="{FF2B5EF4-FFF2-40B4-BE49-F238E27FC236}">
                <a16:creationId xmlns:a16="http://schemas.microsoft.com/office/drawing/2014/main" id="{7B3C8BBB-2395-4DDD-886B-14B8F2AAB0F7}"/>
              </a:ext>
            </a:extLst>
          </p:cNvPr>
          <p:cNvGrpSpPr/>
          <p:nvPr/>
        </p:nvGrpSpPr>
        <p:grpSpPr>
          <a:xfrm>
            <a:off x="7594943" y="4651372"/>
            <a:ext cx="1940787" cy="1940787"/>
            <a:chOff x="6181250" y="4663171"/>
            <a:chExt cx="1940787" cy="1940787"/>
          </a:xfrm>
        </p:grpSpPr>
        <p:sp>
          <p:nvSpPr>
            <p:cNvPr id="29" name="Oval 28">
              <a:extLst>
                <a:ext uri="{FF2B5EF4-FFF2-40B4-BE49-F238E27FC236}">
                  <a16:creationId xmlns:a16="http://schemas.microsoft.com/office/drawing/2014/main" id="{856E8E81-A561-409E-88F1-F90E236A2495}"/>
                </a:ext>
              </a:extLst>
            </p:cNvPr>
            <p:cNvSpPr/>
            <p:nvPr/>
          </p:nvSpPr>
          <p:spPr>
            <a:xfrm>
              <a:off x="6181250" y="4663171"/>
              <a:ext cx="1940787" cy="1940787"/>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FBD3C00-AF90-42B7-BB09-53C962087F7C}"/>
                </a:ext>
              </a:extLst>
            </p:cNvPr>
            <p:cNvSpPr txBox="1"/>
            <p:nvPr/>
          </p:nvSpPr>
          <p:spPr>
            <a:xfrm>
              <a:off x="6423484" y="5339669"/>
              <a:ext cx="1456318" cy="923330"/>
            </a:xfrm>
            <a:prstGeom prst="rect">
              <a:avLst/>
            </a:prstGeom>
            <a:noFill/>
          </p:spPr>
          <p:txBody>
            <a:bodyPr wrap="square" rtlCol="0">
              <a:spAutoFit/>
            </a:bodyPr>
            <a:lstStyle/>
            <a:p>
              <a:pPr algn="ctr"/>
              <a:r>
                <a:rPr lang="en-US" dirty="0">
                  <a:solidFill>
                    <a:schemeClr val="bg1"/>
                  </a:solidFill>
                  <a:latin typeface="Aharoni" panose="020B0604020202020204" pitchFamily="2" charset="-79"/>
                  <a:cs typeface="Aharoni" panose="020B0604020202020204" pitchFamily="2" charset="-79"/>
                </a:rPr>
                <a:t>Remove</a:t>
              </a:r>
            </a:p>
            <a:p>
              <a:pPr algn="ctr"/>
              <a:r>
                <a:rPr lang="en-US" dirty="0">
                  <a:solidFill>
                    <a:schemeClr val="bg1"/>
                  </a:solidFill>
                  <a:latin typeface="Aharoni" panose="020B0604020202020204" pitchFamily="2" charset="-79"/>
                  <a:cs typeface="Aharoni" panose="020B0604020202020204" pitchFamily="2" charset="-79"/>
                </a:rPr>
                <a:t>Stop-words</a:t>
              </a:r>
            </a:p>
            <a:p>
              <a:pPr algn="ctr"/>
              <a:endParaRPr lang="en-US" dirty="0">
                <a:solidFill>
                  <a:schemeClr val="bg1"/>
                </a:solidFill>
                <a:latin typeface="Aharoni" panose="020B0604020202020204" pitchFamily="2" charset="-79"/>
                <a:cs typeface="Aharoni" panose="020B0604020202020204" pitchFamily="2" charset="-79"/>
              </a:endParaRPr>
            </a:p>
          </p:txBody>
        </p:sp>
      </p:grpSp>
      <p:pic>
        <p:nvPicPr>
          <p:cNvPr id="31" name="Content Placeholder 4">
            <a:extLst>
              <a:ext uri="{FF2B5EF4-FFF2-40B4-BE49-F238E27FC236}">
                <a16:creationId xmlns:a16="http://schemas.microsoft.com/office/drawing/2014/main" id="{6FB5B5EA-91D1-5844-ABB1-47A0972160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782" y="2100285"/>
            <a:ext cx="4433614" cy="2657429"/>
          </a:xfrm>
        </p:spPr>
      </p:pic>
    </p:spTree>
    <p:extLst>
      <p:ext uri="{BB962C8B-B14F-4D97-AF65-F5344CB8AC3E}">
        <p14:creationId xmlns:p14="http://schemas.microsoft.com/office/powerpoint/2010/main" val="378485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A068888-722A-4B04-BF10-AEEA9453E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808" y="2237105"/>
            <a:ext cx="3710751" cy="2383790"/>
          </a:xfrm>
          <a:prstGeom prst="rect">
            <a:avLst/>
          </a:prstGeom>
        </p:spPr>
      </p:pic>
      <p:grpSp>
        <p:nvGrpSpPr>
          <p:cNvPr id="7" name="Group 6">
            <a:extLst>
              <a:ext uri="{FF2B5EF4-FFF2-40B4-BE49-F238E27FC236}">
                <a16:creationId xmlns:a16="http://schemas.microsoft.com/office/drawing/2014/main" id="{A111273B-B7F3-4D9E-97E0-9CB16289D14E}"/>
              </a:ext>
            </a:extLst>
          </p:cNvPr>
          <p:cNvGrpSpPr/>
          <p:nvPr/>
        </p:nvGrpSpPr>
        <p:grpSpPr>
          <a:xfrm>
            <a:off x="3628776" y="961776"/>
            <a:ext cx="4934448" cy="4934448"/>
            <a:chOff x="5644672" y="173373"/>
            <a:chExt cx="1798403" cy="1798403"/>
          </a:xfrm>
        </p:grpSpPr>
        <p:sp>
          <p:nvSpPr>
            <p:cNvPr id="8" name="Oval 7">
              <a:extLst>
                <a:ext uri="{FF2B5EF4-FFF2-40B4-BE49-F238E27FC236}">
                  <a16:creationId xmlns:a16="http://schemas.microsoft.com/office/drawing/2014/main" id="{225EBA17-37FE-4713-808F-3000DEA27196}"/>
                </a:ext>
              </a:extLst>
            </p:cNvPr>
            <p:cNvSpPr/>
            <p:nvPr/>
          </p:nvSpPr>
          <p:spPr>
            <a:xfrm>
              <a:off x="5644672" y="173373"/>
              <a:ext cx="1798403" cy="1798403"/>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7AE2980E-8D9C-4E7A-A7DA-A4046C36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546" y="530972"/>
              <a:ext cx="1172655" cy="10202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63680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9EE2C8-2F6C-406D-A488-B3FB91237062}"/>
              </a:ext>
            </a:extLst>
          </p:cNvPr>
          <p:cNvGrpSpPr/>
          <p:nvPr/>
        </p:nvGrpSpPr>
        <p:grpSpPr>
          <a:xfrm>
            <a:off x="3628776" y="961777"/>
            <a:ext cx="4934448" cy="4934448"/>
            <a:chOff x="6287558" y="255720"/>
            <a:chExt cx="1798403" cy="1798403"/>
          </a:xfrm>
        </p:grpSpPr>
        <p:sp>
          <p:nvSpPr>
            <p:cNvPr id="8" name="Oval 7">
              <a:extLst>
                <a:ext uri="{FF2B5EF4-FFF2-40B4-BE49-F238E27FC236}">
                  <a16:creationId xmlns:a16="http://schemas.microsoft.com/office/drawing/2014/main" id="{99C9DD88-4798-447E-A5C6-433F0237D5E7}"/>
                </a:ext>
              </a:extLst>
            </p:cNvPr>
            <p:cNvSpPr/>
            <p:nvPr/>
          </p:nvSpPr>
          <p:spPr>
            <a:xfrm>
              <a:off x="6287558" y="255720"/>
              <a:ext cx="1798403" cy="1798403"/>
            </a:xfrm>
            <a:prstGeom prst="ellipse">
              <a:avLst/>
            </a:prstGeom>
            <a:solidFill>
              <a:srgbClr val="4472C4">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drawing&#10;&#10;Description automatically generated">
              <a:extLst>
                <a:ext uri="{FF2B5EF4-FFF2-40B4-BE49-F238E27FC236}">
                  <a16:creationId xmlns:a16="http://schemas.microsoft.com/office/drawing/2014/main" id="{8CCCEC6B-9075-4E23-AB6D-A4A7328CB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260" y="710721"/>
              <a:ext cx="680703" cy="592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8" name="TextBox 17">
            <a:extLst>
              <a:ext uri="{FF2B5EF4-FFF2-40B4-BE49-F238E27FC236}">
                <a16:creationId xmlns:a16="http://schemas.microsoft.com/office/drawing/2014/main" id="{62F317AA-6869-4EA5-801A-FE57A3F880DB}"/>
              </a:ext>
            </a:extLst>
          </p:cNvPr>
          <p:cNvSpPr txBox="1"/>
          <p:nvPr/>
        </p:nvSpPr>
        <p:spPr>
          <a:xfrm>
            <a:off x="5503046" y="1739812"/>
            <a:ext cx="2574532" cy="400110"/>
          </a:xfrm>
          <a:prstGeom prst="rect">
            <a:avLst/>
          </a:prstGeom>
          <a:noFill/>
        </p:spPr>
        <p:txBody>
          <a:bodyPr wrap="square" rtlCol="0">
            <a:spAutoFit/>
          </a:bodyPr>
          <a:lstStyle/>
          <a:p>
            <a:pPr algn="ctr"/>
            <a:r>
              <a:rPr lang="en-US" sz="2000" dirty="0">
                <a:solidFill>
                  <a:schemeClr val="bg1"/>
                </a:solidFill>
                <a:latin typeface="Aharoni" panose="020B0604020202020204" pitchFamily="2" charset="-79"/>
                <a:cs typeface="Aharoni" panose="020B0604020202020204" pitchFamily="2" charset="-79"/>
              </a:rPr>
              <a:t>Feature Extraction</a:t>
            </a:r>
          </a:p>
        </p:txBody>
      </p:sp>
      <p:pic>
        <p:nvPicPr>
          <p:cNvPr id="6" name="Picture 5" descr="A screenshot of a cell phone&#10;&#10;Description automatically generated">
            <a:extLst>
              <a:ext uri="{FF2B5EF4-FFF2-40B4-BE49-F238E27FC236}">
                <a16:creationId xmlns:a16="http://schemas.microsoft.com/office/drawing/2014/main" id="{7A068888-722A-4B04-BF10-AEEA9453E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381" y="2210206"/>
            <a:ext cx="3710751" cy="2383790"/>
          </a:xfrm>
          <a:prstGeom prst="rect">
            <a:avLst/>
          </a:prstGeom>
        </p:spPr>
      </p:pic>
    </p:spTree>
    <p:extLst>
      <p:ext uri="{BB962C8B-B14F-4D97-AF65-F5344CB8AC3E}">
        <p14:creationId xmlns:p14="http://schemas.microsoft.com/office/powerpoint/2010/main" val="3630842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2431</TotalTime>
  <Words>1406</Words>
  <Application>Microsoft Macintosh PowerPoint</Application>
  <PresentationFormat>Widescreen</PresentationFormat>
  <Paragraphs>147</Paragraphs>
  <Slides>22</Slides>
  <Notes>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Aharoni</vt:lpstr>
      <vt:lpstr>Arial</vt:lpstr>
      <vt:lpstr>Bahnschrift</vt:lpstr>
      <vt:lpstr>Bahnschrift Light</vt:lpstr>
      <vt:lpstr>Calibri</vt:lpstr>
      <vt:lpstr>Calibri Light</vt:lpstr>
      <vt:lpstr>Slack-Lato</vt:lpstr>
      <vt:lpstr>Office Theme</vt:lpstr>
      <vt:lpstr> NLP and Machine Learning exploration of mental health subreddits March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Heather Saul</cp:lastModifiedBy>
  <cp:revision>139</cp:revision>
  <dcterms:created xsi:type="dcterms:W3CDTF">2020-04-23T19:58:03Z</dcterms:created>
  <dcterms:modified xsi:type="dcterms:W3CDTF">2020-05-26T20:25:18Z</dcterms:modified>
</cp:coreProperties>
</file>